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0" r:id="rId3"/>
    <p:sldId id="627" r:id="rId5"/>
    <p:sldId id="502" r:id="rId6"/>
    <p:sldId id="503" r:id="rId7"/>
    <p:sldId id="635" r:id="rId8"/>
    <p:sldId id="631" r:id="rId9"/>
    <p:sldId id="519" r:id="rId10"/>
    <p:sldId id="319" r:id="rId11"/>
    <p:sldId id="632" r:id="rId12"/>
    <p:sldId id="520" r:id="rId13"/>
    <p:sldId id="633" r:id="rId14"/>
    <p:sldId id="634" r:id="rId15"/>
    <p:sldId id="636" r:id="rId16"/>
    <p:sldId id="521" r:id="rId17"/>
    <p:sldId id="637" r:id="rId18"/>
    <p:sldId id="638" r:id="rId19"/>
    <p:sldId id="522" r:id="rId20"/>
    <p:sldId id="640" r:id="rId21"/>
    <p:sldId id="641" r:id="rId22"/>
    <p:sldId id="524" r:id="rId23"/>
    <p:sldId id="540" r:id="rId24"/>
    <p:sldId id="541" r:id="rId25"/>
    <p:sldId id="542" r:id="rId26"/>
    <p:sldId id="543" r:id="rId27"/>
    <p:sldId id="558" r:id="rId28"/>
    <p:sldId id="559" r:id="rId29"/>
    <p:sldId id="561" r:id="rId30"/>
    <p:sldId id="560" r:id="rId31"/>
    <p:sldId id="562" r:id="rId32"/>
    <p:sldId id="563" r:id="rId33"/>
    <p:sldId id="564" r:id="rId34"/>
    <p:sldId id="565" r:id="rId35"/>
    <p:sldId id="581" r:id="rId36"/>
    <p:sldId id="582" r:id="rId37"/>
    <p:sldId id="583" r:id="rId38"/>
    <p:sldId id="584" r:id="rId39"/>
    <p:sldId id="585" r:id="rId40"/>
    <p:sldId id="586" r:id="rId41"/>
    <p:sldId id="601" r:id="rId42"/>
    <p:sldId id="602" r:id="rId43"/>
    <p:sldId id="603" r:id="rId44"/>
    <p:sldId id="604" r:id="rId45"/>
    <p:sldId id="619" r:id="rId46"/>
    <p:sldId id="620" r:id="rId47"/>
    <p:sldId id="621" r:id="rId48"/>
    <p:sldId id="625" r:id="rId49"/>
    <p:sldId id="622" r:id="rId50"/>
    <p:sldId id="624" r:id="rId51"/>
    <p:sldId id="645" r:id="rId52"/>
    <p:sldId id="646" r:id="rId53"/>
    <p:sldId id="647" r:id="rId54"/>
  </p:sldIdLst>
  <p:sldSz cx="12192000" cy="6858000"/>
  <p:notesSz cx="6858000" cy="9144000"/>
  <p:custDataLst>
    <p:tags r:id="rId58"/>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94660"/>
  </p:normalViewPr>
  <p:slideViewPr>
    <p:cSldViewPr snapToGrid="0">
      <p:cViewPr varScale="1">
        <p:scale>
          <a:sx n="92" d="100"/>
          <a:sy n="92" d="100"/>
        </p:scale>
        <p:origin x="88" y="340"/>
      </p:cViewPr>
      <p:guideLst>
        <p:guide orient="horz" pos="90"/>
        <p:guide orient="horz" pos="4320"/>
        <p:guide orient="horz" pos="3395"/>
        <p:guide orient="horz" pos="2343"/>
        <p:guide orient="horz" pos="2231"/>
        <p:guide pos="46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2.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清末群众的反抗斗争（次数）</c:v>
                </c:pt>
              </c:strCache>
            </c:strRef>
          </c:tx>
          <c:spPr>
            <a:solidFill>
              <a:schemeClr val="accent1">
                <a:lumMod val="5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1905</c:v>
                </c:pt>
                <c:pt idx="1">
                  <c:v>1906</c:v>
                </c:pt>
                <c:pt idx="2">
                  <c:v>1907</c:v>
                </c:pt>
                <c:pt idx="3">
                  <c:v>1908</c:v>
                </c:pt>
                <c:pt idx="4">
                  <c:v>1909</c:v>
                </c:pt>
                <c:pt idx="5">
                  <c:v>1910</c:v>
                </c:pt>
              </c:numCache>
            </c:numRef>
          </c:cat>
          <c:val>
            <c:numRef>
              <c:f>Sheet1!$C$2:$C$7</c:f>
              <c:numCache>
                <c:formatCode>General</c:formatCode>
                <c:ptCount val="6"/>
                <c:pt idx="0">
                  <c:v>103</c:v>
                </c:pt>
                <c:pt idx="1">
                  <c:v>99</c:v>
                </c:pt>
                <c:pt idx="2">
                  <c:v>188</c:v>
                </c:pt>
                <c:pt idx="3">
                  <c:v>112</c:v>
                </c:pt>
                <c:pt idx="4">
                  <c:v>149</c:v>
                </c:pt>
                <c:pt idx="5">
                  <c:v>226</c:v>
                </c:pt>
              </c:numCache>
            </c:numRef>
          </c:val>
        </c:ser>
        <c:dLbls>
          <c:showLegendKey val="0"/>
          <c:showVal val="1"/>
          <c:showCatName val="0"/>
          <c:showSerName val="0"/>
          <c:showPercent val="0"/>
          <c:showBubbleSize val="0"/>
        </c:dLbls>
        <c:gapWidth val="219"/>
        <c:overlap val="-27"/>
        <c:axId val="205512697"/>
        <c:axId val="238902629"/>
      </c:barChart>
      <c:catAx>
        <c:axId val="20551269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38902629"/>
        <c:crosses val="autoZero"/>
        <c:auto val="1"/>
        <c:lblAlgn val="ctr"/>
        <c:lblOffset val="100"/>
        <c:noMultiLvlLbl val="0"/>
      </c:catAx>
      <c:valAx>
        <c:axId val="23890262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p>
        </c:txPr>
        <c:crossAx val="205512697"/>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rgbClr val="0448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0432929266018"/>
          <c:y val="0.886074416068068"/>
        </c:manualLayout>
      </c:layout>
      <c:overlay val="0"/>
      <c:spPr>
        <a:noFill/>
        <a:ln>
          <a:noFill/>
        </a:ln>
        <a:effectLst/>
      </c:spPr>
      <c:txPr>
        <a:bodyPr rot="0" spcFirstLastPara="0" vertOverflow="ellipsis" vert="horz" wrap="square" anchor="ctr" anchorCtr="1"/>
        <a:lstStyle/>
        <a:p>
          <a:pPr>
            <a:defRPr lang="zh-CN" sz="1600" b="0" i="0" u="none" strike="noStrike" kern="1200" baseline="0">
              <a:solidFill>
                <a:srgbClr val="0448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86774464903262"/>
          <c:y val="0.121576962267881"/>
          <c:w val="0.937601645013553"/>
          <c:h val="0.793316654753395"/>
        </c:manualLayout>
      </c:layout>
      <c:lineChart>
        <c:grouping val="standard"/>
        <c:varyColors val="0"/>
        <c:ser>
          <c:idx val="0"/>
          <c:order val="0"/>
          <c:tx>
            <c:strRef>
              <c:f>Sheet1!$B$1</c:f>
              <c:strCache>
                <c:ptCount val="1"/>
                <c:pt idx="0">
                  <c:v>甲午战争后中国资本每年新设立的工矿企业数量</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Sheet1!$A$2:$A$22</c:f>
              <c:numCache>
                <c:formatCode>General</c:formatCode>
                <c:ptCount val="21"/>
                <c:pt idx="0">
                  <c:v>1895</c:v>
                </c:pt>
                <c:pt idx="3">
                  <c:v>1898</c:v>
                </c:pt>
                <c:pt idx="6">
                  <c:v>1901</c:v>
                </c:pt>
                <c:pt idx="9">
                  <c:v>1904</c:v>
                </c:pt>
                <c:pt idx="12">
                  <c:v>1907</c:v>
                </c:pt>
                <c:pt idx="15">
                  <c:v>1910</c:v>
                </c:pt>
                <c:pt idx="18">
                  <c:v>1913</c:v>
                </c:pt>
              </c:numCache>
            </c:numRef>
          </c:cat>
          <c:val>
            <c:numRef>
              <c:f>Sheet1!$B$2:$B$22</c:f>
              <c:numCache>
                <c:formatCode>General</c:formatCode>
                <c:ptCount val="21"/>
                <c:pt idx="0">
                  <c:v>17</c:v>
                </c:pt>
                <c:pt idx="1">
                  <c:v>20</c:v>
                </c:pt>
                <c:pt idx="2">
                  <c:v>23</c:v>
                </c:pt>
                <c:pt idx="3">
                  <c:v>20</c:v>
                </c:pt>
                <c:pt idx="4">
                  <c:v>11</c:v>
                </c:pt>
                <c:pt idx="5">
                  <c:v>13</c:v>
                </c:pt>
                <c:pt idx="6">
                  <c:v>6</c:v>
                </c:pt>
                <c:pt idx="7">
                  <c:v>20</c:v>
                </c:pt>
                <c:pt idx="8">
                  <c:v>12</c:v>
                </c:pt>
                <c:pt idx="9">
                  <c:v>26</c:v>
                </c:pt>
                <c:pt idx="10">
                  <c:v>60</c:v>
                </c:pt>
                <c:pt idx="11">
                  <c:v>68</c:v>
                </c:pt>
                <c:pt idx="12">
                  <c:v>58</c:v>
                </c:pt>
                <c:pt idx="13">
                  <c:v>52</c:v>
                </c:pt>
                <c:pt idx="14">
                  <c:v>36</c:v>
                </c:pt>
                <c:pt idx="15">
                  <c:v>32</c:v>
                </c:pt>
                <c:pt idx="16">
                  <c:v>16</c:v>
                </c:pt>
                <c:pt idx="17">
                  <c:v>17</c:v>
                </c:pt>
                <c:pt idx="18">
                  <c:v>25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Sheet1!$A$2:$A$22</c:f>
              <c:numCache>
                <c:formatCode>General</c:formatCode>
                <c:ptCount val="21"/>
                <c:pt idx="0">
                  <c:v>1895</c:v>
                </c:pt>
                <c:pt idx="3">
                  <c:v>1898</c:v>
                </c:pt>
                <c:pt idx="6">
                  <c:v>1901</c:v>
                </c:pt>
                <c:pt idx="9">
                  <c:v>1904</c:v>
                </c:pt>
                <c:pt idx="12">
                  <c:v>1907</c:v>
                </c:pt>
                <c:pt idx="15">
                  <c:v>1910</c:v>
                </c:pt>
                <c:pt idx="18">
                  <c:v>1913</c:v>
                </c:pt>
              </c:numCache>
            </c:numRef>
          </c:cat>
          <c:val>
            <c:numRef>
              <c:f>Sheet1!$C$2:$C$22</c:f>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Sheet1!$A$2:$A$22</c:f>
              <c:numCache>
                <c:formatCode>General</c:formatCode>
                <c:ptCount val="21"/>
                <c:pt idx="0">
                  <c:v>1895</c:v>
                </c:pt>
                <c:pt idx="3">
                  <c:v>1898</c:v>
                </c:pt>
                <c:pt idx="6">
                  <c:v>1901</c:v>
                </c:pt>
                <c:pt idx="9">
                  <c:v>1904</c:v>
                </c:pt>
                <c:pt idx="12">
                  <c:v>1907</c:v>
                </c:pt>
                <c:pt idx="15">
                  <c:v>1910</c:v>
                </c:pt>
                <c:pt idx="18">
                  <c:v>1913</c:v>
                </c:pt>
              </c:numCache>
            </c:numRef>
          </c:cat>
          <c:val>
            <c:numRef>
              <c:f>Sheet1!$D$2:$D$22</c:f>
            </c:numRef>
          </c:val>
          <c:smooth val="0"/>
        </c:ser>
        <c:ser>
          <c:idx val="3"/>
          <c:order val="3"/>
          <c:tx>
            <c:strRef>
              <c:f>Sheet1!$E$1</c:f>
              <c:strCache>
                <c:ptCount val="1"/>
                <c:pt idx="0">
                  <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Sheet1!$A$2:$A$22</c:f>
              <c:numCache>
                <c:formatCode>General</c:formatCode>
                <c:ptCount val="21"/>
                <c:pt idx="0">
                  <c:v>1895</c:v>
                </c:pt>
                <c:pt idx="3">
                  <c:v>1898</c:v>
                </c:pt>
                <c:pt idx="6">
                  <c:v>1901</c:v>
                </c:pt>
                <c:pt idx="9">
                  <c:v>1904</c:v>
                </c:pt>
                <c:pt idx="12">
                  <c:v>1907</c:v>
                </c:pt>
                <c:pt idx="15">
                  <c:v>1910</c:v>
                </c:pt>
                <c:pt idx="18">
                  <c:v>1913</c:v>
                </c:pt>
              </c:numCache>
            </c:numRef>
          </c:cat>
          <c:val>
            <c:numRef>
              <c:f>Sheet1!$E$2:$E$22</c:f>
            </c:numRef>
          </c:val>
          <c:smooth val="0"/>
        </c:ser>
        <c:dLbls>
          <c:showLegendKey val="0"/>
          <c:showVal val="1"/>
          <c:showCatName val="0"/>
          <c:showSerName val="0"/>
          <c:showPercent val="0"/>
          <c:showBubbleSize val="0"/>
        </c:dLbls>
        <c:marker val="1"/>
        <c:smooth val="0"/>
        <c:axId val="43813301"/>
        <c:axId val="908324184"/>
      </c:lineChart>
      <c:catAx>
        <c:axId val="4381330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908324184"/>
        <c:crosses val="autoZero"/>
        <c:auto val="1"/>
        <c:lblAlgn val="ctr"/>
        <c:lblOffset val="100"/>
        <c:noMultiLvlLbl val="0"/>
      </c:catAx>
      <c:valAx>
        <c:axId val="908324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4381330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rgbClr val="0448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95812692775026"/>
          <c:y val="0.00559910414333707"/>
        </c:manualLayout>
      </c:layout>
      <c:overlay val="0"/>
      <c:spPr>
        <a:noFill/>
        <a:ln>
          <a:noFill/>
        </a:ln>
        <a:effectLst/>
      </c:spPr>
      <c:txPr>
        <a:bodyPr rot="0" spcFirstLastPara="0" vertOverflow="ellipsis" vert="horz" wrap="square" anchor="ctr" anchorCtr="1"/>
        <a:lstStyle/>
        <a:p>
          <a:pPr>
            <a:defRPr lang="zh-CN" sz="1600" b="0" i="0" u="none" strike="noStrike" kern="1200" baseline="0">
              <a:solidFill>
                <a:srgbClr val="0448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w="12700" cmpd="sng">
      <a:solidFill>
        <a:schemeClr val="accent1"/>
      </a:solidFill>
      <a:prstDash val="soli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324CB8-5ED7-4F52-9624-236BCCB4B68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
        <p:nvSpPr>
          <p:cNvPr id="10" name="矩形 9"/>
          <p:cNvSpPr/>
          <p:nvPr userDrawn="1"/>
        </p:nvSpPr>
        <p:spPr>
          <a:xfrm>
            <a:off x="8712796" y="10268340"/>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hyperlink" Target="http://www.todayonhistory.com/9/24/d5037.htm"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NULL" TargetMode="External"/><Relationship Id="rId2" Type="http://schemas.openxmlformats.org/officeDocument/2006/relationships/image" Target="../media/image43.jpeg"/><Relationship Id="rId1" Type="http://schemas.openxmlformats.org/officeDocument/2006/relationships/image" Target="../media/image4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jpeg"/><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image" Target="../media/image63.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jpeg"/><Relationship Id="rId1" Type="http://schemas.openxmlformats.org/officeDocument/2006/relationships/hyperlink" Target="http://cn.netor.com/m/box200610/m68334.asp?BoardID=6833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
          <p:cNvSpPr>
            <a:spLocks noChangeArrowheads="1"/>
          </p:cNvSpPr>
          <p:nvPr/>
        </p:nvSpPr>
        <p:spPr bwMode="auto">
          <a:xfrm>
            <a:off x="1789430" y="2711450"/>
            <a:ext cx="8613140" cy="553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b="1" dirty="0" smtClean="0">
                <a:solidFill>
                  <a:srgbClr val="044875"/>
                </a:solidFill>
                <a:latin typeface="微软雅黑" panose="020B0503020204020204" pitchFamily="34" charset="-122"/>
                <a:ea typeface="微软雅黑" panose="020B0503020204020204" pitchFamily="34" charset="-122"/>
                <a:sym typeface="微软雅黑" panose="020B0503020204020204" pitchFamily="34" charset="-122"/>
              </a:rPr>
              <a:t>第三章  辛亥革命与君主专制制度的终结</a:t>
            </a:r>
            <a:endParaRPr lang="zh-CN" altLang="en-US" sz="3600" b="1" dirty="0" smtClean="0">
              <a:solidFill>
                <a:srgbClr val="04487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41"/>
          <p:cNvSpPr/>
          <p:nvPr/>
        </p:nvSpPr>
        <p:spPr>
          <a:xfrm>
            <a:off x="0" y="5948624"/>
            <a:ext cx="12192000" cy="935860"/>
          </a:xfrm>
          <a:custGeom>
            <a:avLst/>
            <a:gdLst>
              <a:gd name="connsiteX0" fmla="*/ 0 w 12195175"/>
              <a:gd name="connsiteY0" fmla="*/ 0 h 2204864"/>
              <a:gd name="connsiteX1" fmla="*/ 12195175 w 12195175"/>
              <a:gd name="connsiteY1" fmla="*/ 0 h 2204864"/>
              <a:gd name="connsiteX2" fmla="*/ 12195175 w 12195175"/>
              <a:gd name="connsiteY2" fmla="*/ 2204864 h 2204864"/>
              <a:gd name="connsiteX3" fmla="*/ 0 w 12195175"/>
              <a:gd name="connsiteY3" fmla="*/ 2204864 h 2204864"/>
              <a:gd name="connsiteX4" fmla="*/ 0 w 12195175"/>
              <a:gd name="connsiteY4" fmla="*/ 0 h 2204864"/>
              <a:gd name="connsiteX0-1" fmla="*/ 0 w 12195175"/>
              <a:gd name="connsiteY0-2" fmla="*/ 4018 h 2208882"/>
              <a:gd name="connsiteX1-3" fmla="*/ 5976651 w 12195175"/>
              <a:gd name="connsiteY1-4" fmla="*/ 0 h 2208882"/>
              <a:gd name="connsiteX2-5" fmla="*/ 12195175 w 12195175"/>
              <a:gd name="connsiteY2-6" fmla="*/ 4018 h 2208882"/>
              <a:gd name="connsiteX3-7" fmla="*/ 12195175 w 12195175"/>
              <a:gd name="connsiteY3-8" fmla="*/ 2208882 h 2208882"/>
              <a:gd name="connsiteX4-9" fmla="*/ 0 w 12195175"/>
              <a:gd name="connsiteY4-10" fmla="*/ 2208882 h 2208882"/>
              <a:gd name="connsiteX5" fmla="*/ 0 w 12195175"/>
              <a:gd name="connsiteY5" fmla="*/ 4018 h 2208882"/>
              <a:gd name="connsiteX0-11" fmla="*/ 0 w 12195175"/>
              <a:gd name="connsiteY0-12" fmla="*/ 6772 h 2211636"/>
              <a:gd name="connsiteX1-13" fmla="*/ 5976651 w 12195175"/>
              <a:gd name="connsiteY1-14" fmla="*/ 2754 h 2211636"/>
              <a:gd name="connsiteX2-15" fmla="*/ 6221776 w 12195175"/>
              <a:gd name="connsiteY2-16" fmla="*/ 0 h 2211636"/>
              <a:gd name="connsiteX3-17" fmla="*/ 12195175 w 12195175"/>
              <a:gd name="connsiteY3-18" fmla="*/ 6772 h 2211636"/>
              <a:gd name="connsiteX4-19" fmla="*/ 12195175 w 12195175"/>
              <a:gd name="connsiteY4-20" fmla="*/ 2211636 h 2211636"/>
              <a:gd name="connsiteX5-21" fmla="*/ 0 w 12195175"/>
              <a:gd name="connsiteY5-22" fmla="*/ 2211636 h 2211636"/>
              <a:gd name="connsiteX6" fmla="*/ 0 w 12195175"/>
              <a:gd name="connsiteY6" fmla="*/ 6772 h 2211636"/>
              <a:gd name="connsiteX0-23" fmla="*/ 0 w 12195175"/>
              <a:gd name="connsiteY0-24" fmla="*/ 6772 h 2211636"/>
              <a:gd name="connsiteX1-25" fmla="*/ 5976651 w 12195175"/>
              <a:gd name="connsiteY1-26" fmla="*/ 2754 h 2211636"/>
              <a:gd name="connsiteX2-27" fmla="*/ 6089573 w 12195175"/>
              <a:gd name="connsiteY2-28" fmla="*/ 0 h 2211636"/>
              <a:gd name="connsiteX3-29" fmla="*/ 6221776 w 12195175"/>
              <a:gd name="connsiteY3-30" fmla="*/ 0 h 2211636"/>
              <a:gd name="connsiteX4-31" fmla="*/ 12195175 w 12195175"/>
              <a:gd name="connsiteY4-32" fmla="*/ 6772 h 2211636"/>
              <a:gd name="connsiteX5-33" fmla="*/ 12195175 w 12195175"/>
              <a:gd name="connsiteY5-34" fmla="*/ 2211636 h 2211636"/>
              <a:gd name="connsiteX6-35" fmla="*/ 0 w 12195175"/>
              <a:gd name="connsiteY6-36" fmla="*/ 2211636 h 2211636"/>
              <a:gd name="connsiteX7" fmla="*/ 0 w 12195175"/>
              <a:gd name="connsiteY7" fmla="*/ 6772 h 2211636"/>
              <a:gd name="connsiteX0-37" fmla="*/ 0 w 12195175"/>
              <a:gd name="connsiteY0-38" fmla="*/ 6772 h 2211636"/>
              <a:gd name="connsiteX1-39" fmla="*/ 5976651 w 12195175"/>
              <a:gd name="connsiteY1-40" fmla="*/ 2754 h 2211636"/>
              <a:gd name="connsiteX2-41" fmla="*/ 6108853 w 12195175"/>
              <a:gd name="connsiteY2-42" fmla="*/ 231354 h 2211636"/>
              <a:gd name="connsiteX3-43" fmla="*/ 6221776 w 12195175"/>
              <a:gd name="connsiteY3-44" fmla="*/ 0 h 2211636"/>
              <a:gd name="connsiteX4-45" fmla="*/ 12195175 w 12195175"/>
              <a:gd name="connsiteY4-46" fmla="*/ 6772 h 2211636"/>
              <a:gd name="connsiteX5-47" fmla="*/ 12195175 w 12195175"/>
              <a:gd name="connsiteY5-48" fmla="*/ 2211636 h 2211636"/>
              <a:gd name="connsiteX6-49" fmla="*/ 0 w 12195175"/>
              <a:gd name="connsiteY6-50" fmla="*/ 2211636 h 2211636"/>
              <a:gd name="connsiteX7-51" fmla="*/ 0 w 12195175"/>
              <a:gd name="connsiteY7-52" fmla="*/ 6772 h 2211636"/>
              <a:gd name="connsiteX0-53" fmla="*/ 0 w 12195175"/>
              <a:gd name="connsiteY0-54" fmla="*/ 6772 h 2211636"/>
              <a:gd name="connsiteX1-55" fmla="*/ 5976651 w 12195175"/>
              <a:gd name="connsiteY1-56" fmla="*/ 2754 h 2211636"/>
              <a:gd name="connsiteX2-57" fmla="*/ 6095082 w 12195175"/>
              <a:gd name="connsiteY2-58" fmla="*/ 236862 h 2211636"/>
              <a:gd name="connsiteX3-59" fmla="*/ 6221776 w 12195175"/>
              <a:gd name="connsiteY3-60" fmla="*/ 0 h 2211636"/>
              <a:gd name="connsiteX4-61" fmla="*/ 12195175 w 12195175"/>
              <a:gd name="connsiteY4-62" fmla="*/ 6772 h 2211636"/>
              <a:gd name="connsiteX5-63" fmla="*/ 12195175 w 12195175"/>
              <a:gd name="connsiteY5-64" fmla="*/ 2211636 h 2211636"/>
              <a:gd name="connsiteX6-65" fmla="*/ 0 w 12195175"/>
              <a:gd name="connsiteY6-66" fmla="*/ 2211636 h 2211636"/>
              <a:gd name="connsiteX7-67" fmla="*/ 0 w 12195175"/>
              <a:gd name="connsiteY7-68" fmla="*/ 6772 h 22116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2195175" h="2211636">
                <a:moveTo>
                  <a:pt x="0" y="6772"/>
                </a:moveTo>
                <a:lnTo>
                  <a:pt x="5976651" y="2754"/>
                </a:lnTo>
                <a:lnTo>
                  <a:pt x="6095082" y="236862"/>
                </a:lnTo>
                <a:lnTo>
                  <a:pt x="6221776" y="0"/>
                </a:lnTo>
                <a:lnTo>
                  <a:pt x="12195175" y="6772"/>
                </a:lnTo>
                <a:lnTo>
                  <a:pt x="12195175" y="2211636"/>
                </a:lnTo>
                <a:lnTo>
                  <a:pt x="0" y="2211636"/>
                </a:lnTo>
                <a:lnTo>
                  <a:pt x="0" y="6772"/>
                </a:lnTo>
                <a:close/>
              </a:path>
            </a:pathLst>
          </a:custGeom>
          <a:solidFill>
            <a:srgbClr val="04487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8" name="TextBox 7"/>
          <p:cNvSpPr>
            <a:spLocks noChangeArrowheads="1"/>
          </p:cNvSpPr>
          <p:nvPr/>
        </p:nvSpPr>
        <p:spPr bwMode="auto">
          <a:xfrm>
            <a:off x="3936322" y="6165752"/>
            <a:ext cx="4391344" cy="430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中国近现代史纲要</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 name="直接连接符 1"/>
          <p:cNvCxnSpPr/>
          <p:nvPr/>
        </p:nvCxnSpPr>
        <p:spPr>
          <a:xfrm flipV="1">
            <a:off x="1946564" y="665481"/>
            <a:ext cx="4628226" cy="5495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827780" y="915670"/>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5772785" y="1205865"/>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pic>
        <p:nvPicPr>
          <p:cNvPr id="9" name="图片 8" descr="马院院徽（透明背景）"/>
          <p:cNvPicPr>
            <a:picLocks noChangeAspect="1"/>
          </p:cNvPicPr>
          <p:nvPr/>
        </p:nvPicPr>
        <p:blipFill>
          <a:blip r:embed="rId1"/>
          <a:stretch>
            <a:fillRect/>
          </a:stretch>
        </p:blipFill>
        <p:spPr>
          <a:xfrm>
            <a:off x="135890" y="103505"/>
            <a:ext cx="1653540" cy="1653540"/>
          </a:xfrm>
          <a:prstGeom prst="rect">
            <a:avLst/>
          </a:prstGeom>
        </p:spPr>
      </p:pic>
    </p:spTree>
    <p:custDataLst>
      <p:tags r:id="rId2"/>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by="(-#ppt_w*2)" calcmode="lin" valueType="num">
                                      <p:cBhvr rctx="PPT">
                                        <p:cTn id="18" dur="500" autoRev="1" fill="hold">
                                          <p:stCondLst>
                                            <p:cond delay="0"/>
                                          </p:stCondLst>
                                        </p:cTn>
                                        <p:tgtEl>
                                          <p:spTgt spid="25"/>
                                        </p:tgtEl>
                                        <p:attrNameLst>
                                          <p:attrName>ppt_w</p:attrName>
                                        </p:attrNameLst>
                                      </p:cBhvr>
                                    </p:anim>
                                    <p:anim by="(#ppt_w*0.50)" calcmode="lin" valueType="num">
                                      <p:cBhvr>
                                        <p:cTn id="19" dur="500" decel="50000" autoRev="1" fill="hold">
                                          <p:stCondLst>
                                            <p:cond delay="0"/>
                                          </p:stCondLst>
                                        </p:cTn>
                                        <p:tgtEl>
                                          <p:spTgt spid="25"/>
                                        </p:tgtEl>
                                        <p:attrNameLst>
                                          <p:attrName>ppt_x</p:attrName>
                                        </p:attrNameLst>
                                      </p:cBhvr>
                                    </p:anim>
                                    <p:anim from="(-#ppt_h/2)" to="(#ppt_y)" calcmode="lin" valueType="num">
                                      <p:cBhvr>
                                        <p:cTn id="20" dur="1000" fill="hold">
                                          <p:stCondLst>
                                            <p:cond delay="0"/>
                                          </p:stCondLst>
                                        </p:cTn>
                                        <p:tgtEl>
                                          <p:spTgt spid="25"/>
                                        </p:tgtEl>
                                        <p:attrNameLst>
                                          <p:attrName>ppt_y</p:attrName>
                                        </p:attrNameLst>
                                      </p:cBhvr>
                                    </p:anim>
                                    <p:animRot by="21600000">
                                      <p:cBhvr>
                                        <p:cTn id="21" dur="1000" fill="hold">
                                          <p:stCondLst>
                                            <p:cond delay="0"/>
                                          </p:stCondLst>
                                        </p:cTn>
                                        <p:tgtEl>
                                          <p:spTgt spid="25"/>
                                        </p:tgtEl>
                                        <p:attrNameLst>
                                          <p:attrName>r</p:attrName>
                                        </p:attrNameLst>
                                      </p:cBhvr>
                                    </p:animRot>
                                  </p:childTnLst>
                                </p:cTn>
                              </p:par>
                            </p:childTnLst>
                          </p:cTn>
                        </p:par>
                        <p:par>
                          <p:cTn id="22" fill="hold">
                            <p:stCondLst>
                              <p:cond delay="3799"/>
                            </p:stCondLst>
                            <p:childTnLst>
                              <p:par>
                                <p:cTn id="23" presetID="42"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7" grpId="0" bldLvl="0" animBg="1"/>
      <p:bldP spid="5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93704" y="179070"/>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微软雅黑" panose="020B0503020204020204" pitchFamily="34" charset="-122"/>
                <a:ea typeface="微软雅黑" panose="020B0503020204020204" pitchFamily="34" charset="-122"/>
              </a:rPr>
              <a:t>第一节  举起近代民族民主革命的旗帜</a:t>
            </a:r>
            <a:endParaRPr lang="zh-CN" altLang="en-US" sz="2400" b="1" dirty="0">
              <a:solidFill>
                <a:srgbClr val="044875"/>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28240" y="1359103"/>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532493" name="组合 532492"/>
          <p:cNvGrpSpPr/>
          <p:nvPr/>
        </p:nvGrpSpPr>
        <p:grpSpPr>
          <a:xfrm>
            <a:off x="1334366" y="2281998"/>
            <a:ext cx="3074670" cy="4089708"/>
            <a:chOff x="3107" y="1389"/>
            <a:chExt cx="1954" cy="2362"/>
          </a:xfrm>
        </p:grpSpPr>
        <p:pic>
          <p:nvPicPr>
            <p:cNvPr id="11268" name="图片 532485"/>
            <p:cNvPicPr>
              <a:picLocks noChangeAspect="1"/>
            </p:cNvPicPr>
            <p:nvPr/>
          </p:nvPicPr>
          <p:blipFill>
            <a:blip r:embed="rId2"/>
            <a:stretch>
              <a:fillRect/>
            </a:stretch>
          </p:blipFill>
          <p:spPr>
            <a:xfrm>
              <a:off x="3107" y="1389"/>
              <a:ext cx="1954" cy="2086"/>
            </a:xfrm>
            <a:prstGeom prst="rect">
              <a:avLst/>
            </a:prstGeom>
            <a:noFill/>
            <a:ln w="9525">
              <a:noFill/>
            </a:ln>
          </p:spPr>
        </p:pic>
        <p:sp>
          <p:nvSpPr>
            <p:cNvPr id="11269" name="文本框 532486"/>
            <p:cNvSpPr txBox="1"/>
            <p:nvPr/>
          </p:nvSpPr>
          <p:spPr>
            <a:xfrm>
              <a:off x="3433" y="3538"/>
              <a:ext cx="1301" cy="213"/>
            </a:xfrm>
            <a:prstGeom prst="rect">
              <a:avLst/>
            </a:prstGeom>
            <a:solidFill>
              <a:srgbClr val="044875"/>
            </a:solidFill>
            <a:ln w="9525">
              <a:noFill/>
            </a:ln>
          </p:spPr>
          <p:txBody>
            <a:bodyPr wrap="square" anchor="t">
              <a:spAutoFit/>
            </a:bodyPr>
            <a:lstStyle/>
            <a:p>
              <a:r>
                <a:rPr lang="zh-CN" altLang="en-US" sz="1800" dirty="0">
                  <a:solidFill>
                    <a:schemeClr val="bg1"/>
                  </a:solidFill>
                  <a:latin typeface="宋体" panose="02010600030101010101" pitchFamily="2" charset="-122"/>
                </a:rPr>
                <a:t>漫画：民不聊生</a:t>
              </a:r>
              <a:endParaRPr lang="zh-CN" altLang="en-US" sz="1800" dirty="0">
                <a:solidFill>
                  <a:schemeClr val="bg1"/>
                </a:solidFill>
                <a:latin typeface="宋体" panose="02010600030101010101" pitchFamily="2" charset="-122"/>
              </a:endParaRPr>
            </a:p>
          </p:txBody>
        </p:sp>
      </p:grpSp>
      <p:graphicFrame>
        <p:nvGraphicFramePr>
          <p:cNvPr id="5" name="图表 4"/>
          <p:cNvGraphicFramePr/>
          <p:nvPr/>
        </p:nvGraphicFramePr>
        <p:xfrm>
          <a:off x="4620895" y="2373630"/>
          <a:ext cx="4156075" cy="3399790"/>
        </p:xfrm>
        <a:graphic>
          <a:graphicData uri="http://schemas.openxmlformats.org/drawingml/2006/chart">
            <c:chart xmlns:c="http://schemas.openxmlformats.org/drawingml/2006/chart" xmlns:r="http://schemas.openxmlformats.org/officeDocument/2006/relationships" r:id="rId1"/>
          </a:graphicData>
        </a:graphic>
      </p:graphicFrame>
      <p:sp>
        <p:nvSpPr>
          <p:cNvPr id="6" name="矩形标注 5"/>
          <p:cNvSpPr/>
          <p:nvPr/>
        </p:nvSpPr>
        <p:spPr>
          <a:xfrm>
            <a:off x="9037320" y="3310890"/>
            <a:ext cx="2822575" cy="2019935"/>
          </a:xfrm>
          <a:prstGeom prst="wedgeRectCallout">
            <a:avLst>
              <a:gd name="adj1" fmla="val -74725"/>
              <a:gd name="adj2" fmla="val -11835"/>
            </a:avLst>
          </a:prstGeom>
          <a:solidFill>
            <a:schemeClr val="bg1"/>
          </a:solidFill>
          <a:ln w="9525" cap="flat" cmpd="sng">
            <a:solidFill>
              <a:srgbClr val="044875"/>
            </a:solidFill>
            <a:prstDash val="solid"/>
            <a:miter/>
            <a:headEnd type="none" w="med" len="med"/>
            <a:tailEnd type="none" w="med" len="med"/>
          </a:ln>
        </p:spPr>
        <p:txBody>
          <a:bodyPr/>
          <a:lstStyle/>
          <a:p>
            <a:pPr lvl="0" algn="l" eaLnBrk="1" fontAlgn="base" hangingPunct="1">
              <a:lnSpc>
                <a:spcPct val="130000"/>
              </a:lnSpc>
              <a:buClr>
                <a:srgbClr val="000000"/>
              </a:buClr>
            </a:pPr>
            <a:r>
              <a:rPr lang="zh-CN" sz="2000" dirty="0">
                <a:solidFill>
                  <a:schemeClr val="accent1">
                    <a:lumMod val="50000"/>
                  </a:schemeClr>
                </a:solidFill>
                <a:latin typeface="宋体" panose="02010600030101010101" pitchFamily="2" charset="-122"/>
                <a:cs typeface="楷体" panose="02010609060101010101" charset="-122"/>
                <a:sym typeface="+mn-ea"/>
              </a:rPr>
              <a:t>包括</a:t>
            </a:r>
            <a:r>
              <a:rPr sz="2000" dirty="0">
                <a:solidFill>
                  <a:schemeClr val="accent1">
                    <a:lumMod val="50000"/>
                  </a:schemeClr>
                </a:solidFill>
                <a:latin typeface="宋体" panose="02010600030101010101" pitchFamily="2" charset="-122"/>
                <a:cs typeface="楷体" panose="02010609060101010101" charset="-122"/>
                <a:sym typeface="+mn-ea"/>
              </a:rPr>
              <a:t>抗捐、抗税、抗租</a:t>
            </a:r>
            <a:r>
              <a:rPr lang="zh-CN" sz="2000" dirty="0">
                <a:solidFill>
                  <a:schemeClr val="accent1">
                    <a:lumMod val="50000"/>
                  </a:schemeClr>
                </a:solidFill>
                <a:latin typeface="宋体" panose="02010600030101010101" pitchFamily="2" charset="-122"/>
                <a:cs typeface="楷体" panose="02010609060101010101" charset="-122"/>
                <a:sym typeface="+mn-ea"/>
              </a:rPr>
              <a:t>；</a:t>
            </a:r>
            <a:r>
              <a:rPr sz="2000" dirty="0">
                <a:solidFill>
                  <a:schemeClr val="accent1">
                    <a:lumMod val="50000"/>
                  </a:schemeClr>
                </a:solidFill>
                <a:latin typeface="宋体" panose="02010600030101010101" pitchFamily="2" charset="-122"/>
                <a:cs typeface="楷体" panose="02010609060101010101" charset="-122"/>
                <a:sym typeface="+mn-ea"/>
              </a:rPr>
              <a:t>罢工</a:t>
            </a:r>
            <a:r>
              <a:rPr lang="zh-CN" sz="2000" dirty="0">
                <a:solidFill>
                  <a:schemeClr val="accent1">
                    <a:lumMod val="50000"/>
                  </a:schemeClr>
                </a:solidFill>
                <a:latin typeface="宋体" panose="02010600030101010101" pitchFamily="2" charset="-122"/>
                <a:cs typeface="楷体" panose="02010609060101010101" charset="-122"/>
                <a:sym typeface="+mn-ea"/>
              </a:rPr>
              <a:t>罢市；</a:t>
            </a:r>
            <a:r>
              <a:rPr sz="2000" dirty="0">
                <a:solidFill>
                  <a:schemeClr val="accent1">
                    <a:lumMod val="50000"/>
                  </a:schemeClr>
                </a:solidFill>
                <a:latin typeface="宋体" panose="02010600030101010101" pitchFamily="2" charset="-122"/>
                <a:cs typeface="楷体" panose="02010609060101010101" charset="-122"/>
                <a:sym typeface="+mn-ea"/>
              </a:rPr>
              <a:t>反洋教</a:t>
            </a:r>
            <a:r>
              <a:rPr lang="zh-CN" sz="2000" dirty="0">
                <a:solidFill>
                  <a:schemeClr val="accent1">
                    <a:lumMod val="50000"/>
                  </a:schemeClr>
                </a:solidFill>
                <a:latin typeface="宋体" panose="02010600030101010101" pitchFamily="2" charset="-122"/>
                <a:cs typeface="楷体" panose="02010609060101010101" charset="-122"/>
                <a:sym typeface="+mn-ea"/>
              </a:rPr>
              <a:t>斗争；</a:t>
            </a:r>
            <a:r>
              <a:rPr sz="2000" dirty="0">
                <a:solidFill>
                  <a:schemeClr val="accent1">
                    <a:lumMod val="50000"/>
                  </a:schemeClr>
                </a:solidFill>
                <a:latin typeface="宋体" panose="02010600030101010101" pitchFamily="2" charset="-122"/>
                <a:cs typeface="楷体" panose="02010609060101010101" charset="-122"/>
                <a:sym typeface="+mn-ea"/>
              </a:rPr>
              <a:t>拒俄、拒法、抵制美国货</a:t>
            </a:r>
            <a:r>
              <a:rPr lang="zh-CN" sz="2000" dirty="0">
                <a:solidFill>
                  <a:schemeClr val="accent1">
                    <a:lumMod val="50000"/>
                  </a:schemeClr>
                </a:solidFill>
                <a:latin typeface="宋体" panose="02010600030101010101" pitchFamily="2" charset="-122"/>
                <a:cs typeface="楷体" panose="02010609060101010101" charset="-122"/>
                <a:sym typeface="+mn-ea"/>
              </a:rPr>
              <a:t>；</a:t>
            </a:r>
            <a:r>
              <a:rPr sz="2000" dirty="0">
                <a:solidFill>
                  <a:schemeClr val="accent1">
                    <a:lumMod val="50000"/>
                  </a:schemeClr>
                </a:solidFill>
                <a:latin typeface="宋体" panose="02010600030101010101" pitchFamily="2" charset="-122"/>
                <a:cs typeface="楷体" panose="02010609060101010101" charset="-122"/>
                <a:sym typeface="+mn-ea"/>
              </a:rPr>
              <a:t>收回利权和保路运动等</a:t>
            </a:r>
            <a:r>
              <a:rPr lang="zh-CN" sz="2000" dirty="0">
                <a:solidFill>
                  <a:schemeClr val="accent1">
                    <a:lumMod val="50000"/>
                  </a:schemeClr>
                </a:solidFill>
                <a:latin typeface="宋体" panose="02010600030101010101" pitchFamily="2" charset="-122"/>
                <a:cs typeface="楷体" panose="02010609060101010101" charset="-122"/>
                <a:sym typeface="+mn-ea"/>
              </a:rPr>
              <a:t>。</a:t>
            </a:r>
            <a:endParaRPr lang="zh-CN" sz="2000" dirty="0">
              <a:solidFill>
                <a:schemeClr val="accent1">
                  <a:lumMod val="50000"/>
                </a:schemeClr>
              </a:solidFill>
              <a:latin typeface="宋体" panose="02010600030101010101" pitchFamily="2" charset="-122"/>
              <a:cs typeface="楷体" panose="02010609060101010101" charset="-122"/>
              <a:sym typeface="+mn-ea"/>
            </a:endParaRPr>
          </a:p>
        </p:txBody>
      </p:sp>
      <p:sp>
        <p:nvSpPr>
          <p:cNvPr id="18" name="圆角矩形 17"/>
          <p:cNvSpPr/>
          <p:nvPr/>
        </p:nvSpPr>
        <p:spPr>
          <a:xfrm>
            <a:off x="1065703" y="802926"/>
            <a:ext cx="4483042"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0" name="矩形 19"/>
          <p:cNvSpPr/>
          <p:nvPr/>
        </p:nvSpPr>
        <p:spPr>
          <a:xfrm>
            <a:off x="1375987" y="1557938"/>
            <a:ext cx="4623031" cy="446276"/>
          </a:xfrm>
          <a:prstGeom prst="rect">
            <a:avLst/>
          </a:prstGeom>
        </p:spPr>
        <p:txBody>
          <a:bodyPr wrap="square">
            <a:spAutoFit/>
          </a:bodyPr>
          <a:lstStyle/>
          <a:p>
            <a:pPr algn="ctr"/>
            <a:r>
              <a:rPr lang="en-US" altLang="zh-CN" sz="2300" b="1" dirty="0" smtClean="0">
                <a:latin typeface="宋体" panose="02010600030101010101" pitchFamily="2" charset="-122"/>
              </a:rPr>
              <a:t>2</a:t>
            </a:r>
            <a:r>
              <a:rPr lang="zh-CN" altLang="en-US" sz="2300" b="1" dirty="0" smtClean="0">
                <a:latin typeface="宋体" panose="02010600030101010101" pitchFamily="2" charset="-122"/>
              </a:rPr>
              <a:t>、社会矛盾激化，各地民变四起</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532493"/>
                                        </p:tgtEl>
                                        <p:attrNameLst>
                                          <p:attrName>style.visibility</p:attrName>
                                        </p:attrNameLst>
                                      </p:cBhvr>
                                      <p:to>
                                        <p:strVal val="visible"/>
                                      </p:to>
                                    </p:set>
                                    <p:animEffect transition="in" filter="slide(fromRight)">
                                      <p:cBhvr>
                                        <p:cTn id="18" dur="500"/>
                                        <p:tgtEl>
                                          <p:spTgt spid="53249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bldLvl="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Rot="1" noChangeArrowheads="1"/>
          </p:cNvSpPr>
          <p:nvPr>
            <p:ph type="body" idx="1"/>
          </p:nvPr>
        </p:nvSpPr>
        <p:spPr>
          <a:xfrm>
            <a:off x="2438400" y="2410691"/>
            <a:ext cx="4136288" cy="4214148"/>
          </a:xfrm>
        </p:spPr>
        <p:txBody>
          <a:bodyPr/>
          <a:lstStyle/>
          <a:p>
            <a:pPr eaLnBrk="1" hangingPunct="1"/>
            <a:r>
              <a:rPr lang="en-US" altLang="zh-CN" sz="2500" dirty="0">
                <a:solidFill>
                  <a:srgbClr val="000000"/>
                </a:solidFill>
                <a:latin typeface="+mn-ea"/>
              </a:rPr>
              <a:t>1910</a:t>
            </a:r>
            <a:r>
              <a:rPr lang="zh-CN" altLang="en-US" sz="2500" dirty="0">
                <a:solidFill>
                  <a:srgbClr val="000000"/>
                </a:solidFill>
                <a:latin typeface="+mn-ea"/>
              </a:rPr>
              <a:t>年各地发生</a:t>
            </a:r>
            <a:r>
              <a:rPr lang="en-US" altLang="zh-CN" sz="2500" dirty="0">
                <a:solidFill>
                  <a:srgbClr val="000000"/>
                </a:solidFill>
                <a:latin typeface="+mn-ea"/>
              </a:rPr>
              <a:t>49</a:t>
            </a:r>
            <a:r>
              <a:rPr lang="zh-CN" altLang="en-US" sz="2500" dirty="0">
                <a:solidFill>
                  <a:srgbClr val="000000"/>
                </a:solidFill>
                <a:latin typeface="+mn-ea"/>
              </a:rPr>
              <a:t>起抢米事件，其中规模最大的是长沙抢米风潮。</a:t>
            </a:r>
            <a:endParaRPr lang="en-US" altLang="zh-CN" sz="2500" dirty="0">
              <a:solidFill>
                <a:srgbClr val="000000"/>
              </a:solidFill>
              <a:latin typeface="+mn-ea"/>
            </a:endParaRPr>
          </a:p>
          <a:p>
            <a:pPr eaLnBrk="1" hangingPunct="1"/>
            <a:r>
              <a:rPr lang="en-US" altLang="zh-CN" sz="2500" dirty="0">
                <a:solidFill>
                  <a:srgbClr val="000000"/>
                </a:solidFill>
                <a:latin typeface="+mn-ea"/>
              </a:rPr>
              <a:t>1910</a:t>
            </a:r>
            <a:r>
              <a:rPr lang="zh-CN" altLang="en-US" sz="2500" dirty="0">
                <a:solidFill>
                  <a:srgbClr val="000000"/>
                </a:solidFill>
                <a:latin typeface="+mn-ea"/>
              </a:rPr>
              <a:t>年，湖南因水灾而导致粮食歉收，米价飞涨，民不聊生，平民黄贵荪一家投水自杀，激起民愤，引发了抢米风潮，并捣毁官衙和教堂、洋行，遭到清政府和列强的联合镇压。</a:t>
            </a:r>
            <a:endParaRPr lang="zh-CN" altLang="en-US" sz="2500" dirty="0">
              <a:solidFill>
                <a:srgbClr val="000000"/>
              </a:solidFill>
              <a:latin typeface="+mn-ea"/>
            </a:endParaRPr>
          </a:p>
        </p:txBody>
      </p:sp>
      <p:pic>
        <p:nvPicPr>
          <p:cNvPr id="13316" name="Picture 2" descr="C:\Users\Administrator\Desktop\辛亥革命\长沙抢米风潮时群众烧毁巡抚衙门.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13417" y="949037"/>
            <a:ext cx="4710545" cy="500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1"/>
          <p:cNvSpPr txBox="1">
            <a:spLocks noChangeArrowheads="1"/>
          </p:cNvSpPr>
          <p:nvPr/>
        </p:nvSpPr>
        <p:spPr bwMode="auto">
          <a:xfrm>
            <a:off x="6913417" y="6027698"/>
            <a:ext cx="44643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dirty="0">
                <a:solidFill>
                  <a:srgbClr val="000000"/>
                </a:solidFill>
                <a:latin typeface="宋体" panose="02010600030101010101" pitchFamily="2" charset="-122"/>
              </a:rPr>
              <a:t>长沙抢米风潮</a:t>
            </a:r>
            <a:r>
              <a:rPr lang="zh-CN" altLang="en-US" sz="2200" dirty="0" smtClean="0">
                <a:solidFill>
                  <a:srgbClr val="000000"/>
                </a:solidFill>
                <a:latin typeface="宋体" panose="02010600030101010101" pitchFamily="2" charset="-122"/>
              </a:rPr>
              <a:t>时群众</a:t>
            </a:r>
            <a:r>
              <a:rPr lang="zh-CN" altLang="en-US" sz="2200" dirty="0">
                <a:solidFill>
                  <a:srgbClr val="000000"/>
                </a:solidFill>
                <a:latin typeface="宋体" panose="02010600030101010101" pitchFamily="2" charset="-122"/>
              </a:rPr>
              <a:t>烧毁巡抚衙门</a:t>
            </a:r>
            <a:endParaRPr lang="zh-CN" altLang="en-US" sz="2200" dirty="0">
              <a:solidFill>
                <a:srgbClr val="000000"/>
              </a:solidFill>
              <a:latin typeface="宋体" panose="02010600030101010101" pitchFamily="2" charset="-122"/>
            </a:endParaRPr>
          </a:p>
        </p:txBody>
      </p:sp>
      <p:sp>
        <p:nvSpPr>
          <p:cNvPr id="7" name="任意多边形 151"/>
          <p:cNvSpPr>
            <a:spLocks noChangeArrowheads="1"/>
          </p:cNvSpPr>
          <p:nvPr/>
        </p:nvSpPr>
        <p:spPr bwMode="auto">
          <a:xfrm>
            <a:off x="1660470" y="2922707"/>
            <a:ext cx="446985" cy="260444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rgbClr val="044875"/>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altLang="en-US" sz="2000" b="1" dirty="0" smtClean="0">
                <a:solidFill>
                  <a:schemeClr val="bg1"/>
                </a:solidFill>
                <a:latin typeface="宋体" panose="02010600030101010101" pitchFamily="2" charset="-122"/>
                <a:sym typeface="+mn-ea"/>
              </a:rPr>
              <a:t>长沙抢米风潮</a:t>
            </a:r>
            <a:endParaRPr lang="zh-CN" sz="2000" b="1" dirty="0" smtClean="0">
              <a:solidFill>
                <a:schemeClr val="bg1"/>
              </a:solidFill>
              <a:latin typeface="宋体" panose="02010600030101010101" pitchFamily="2" charset="-122"/>
              <a:sym typeface="+mn-ea"/>
            </a:endParaRPr>
          </a:p>
        </p:txBody>
      </p:sp>
      <p:sp>
        <p:nvSpPr>
          <p:cNvPr id="8" name="文本框 4"/>
          <p:cNvSpPr txBox="1">
            <a:spLocks noChangeArrowheads="1"/>
          </p:cNvSpPr>
          <p:nvPr/>
        </p:nvSpPr>
        <p:spPr bwMode="auto">
          <a:xfrm>
            <a:off x="3193704" y="179070"/>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微软雅黑" panose="020B0503020204020204" pitchFamily="34" charset="-122"/>
                <a:ea typeface="微软雅黑" panose="020B0503020204020204" pitchFamily="34" charset="-122"/>
              </a:rPr>
              <a:t>第一节  举起近代民族民主革命的旗帜</a:t>
            </a:r>
            <a:endParaRPr lang="zh-CN" altLang="en-US" sz="2400" b="1" dirty="0">
              <a:solidFill>
                <a:srgbClr val="044875"/>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19380" y="1358265"/>
            <a:ext cx="1886585" cy="5213350"/>
            <a:chOff x="77" y="2443"/>
            <a:chExt cx="2971" cy="8566"/>
          </a:xfrm>
          <a:solidFill>
            <a:srgbClr val="044875"/>
          </a:solidFill>
        </p:grpSpPr>
        <p:cxnSp>
          <p:nvCxnSpPr>
            <p:cNvPr id="11" name="直接连接符 10"/>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12" name="组合 11"/>
            <p:cNvGrpSpPr/>
            <p:nvPr/>
          </p:nvGrpSpPr>
          <p:grpSpPr>
            <a:xfrm>
              <a:off x="77" y="2443"/>
              <a:ext cx="1225" cy="8566"/>
              <a:chOff x="77" y="2435"/>
              <a:chExt cx="1225" cy="8566"/>
            </a:xfrm>
            <a:grpFill/>
          </p:grpSpPr>
          <p:cxnSp>
            <p:nvCxnSpPr>
              <p:cNvPr id="13" name="直接连接符 12"/>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4" name="组合 13"/>
              <p:cNvGrpSpPr/>
              <p:nvPr/>
            </p:nvGrpSpPr>
            <p:grpSpPr>
              <a:xfrm>
                <a:off x="1182" y="2435"/>
                <a:ext cx="120" cy="8566"/>
                <a:chOff x="1182" y="2435"/>
                <a:chExt cx="120" cy="8566"/>
              </a:xfrm>
              <a:grpFill/>
            </p:grpSpPr>
            <p:cxnSp>
              <p:nvCxnSpPr>
                <p:cNvPr id="15" name="直接连接符 14"/>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6" name="椭圆 15"/>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7" name="文本框 16"/>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8" name="圆角矩形 17"/>
          <p:cNvSpPr/>
          <p:nvPr/>
        </p:nvSpPr>
        <p:spPr>
          <a:xfrm>
            <a:off x="775998" y="711357"/>
            <a:ext cx="514350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9" name="矩形 18"/>
          <p:cNvSpPr/>
          <p:nvPr/>
        </p:nvSpPr>
        <p:spPr>
          <a:xfrm>
            <a:off x="1375987" y="1557938"/>
            <a:ext cx="4623031" cy="446276"/>
          </a:xfrm>
          <a:prstGeom prst="rect">
            <a:avLst/>
          </a:prstGeom>
        </p:spPr>
        <p:txBody>
          <a:bodyPr wrap="square">
            <a:spAutoFit/>
          </a:bodyPr>
          <a:lstStyle/>
          <a:p>
            <a:pPr algn="ctr"/>
            <a:r>
              <a:rPr lang="en-US" altLang="zh-CN" sz="2300" b="1" dirty="0" smtClean="0">
                <a:latin typeface="宋体" panose="02010600030101010101" pitchFamily="2" charset="-122"/>
              </a:rPr>
              <a:t>2</a:t>
            </a:r>
            <a:r>
              <a:rPr lang="zh-CN" altLang="en-US" sz="2300" b="1" dirty="0" smtClean="0">
                <a:latin typeface="宋体" panose="02010600030101010101" pitchFamily="2" charset="-122"/>
              </a:rPr>
              <a:t>、社会矛盾激化，各地民变四起</a:t>
            </a:r>
            <a:endParaRPr lang="zh-CN" altLang="en-US" sz="2300" b="1" dirty="0">
              <a:latin typeface="宋体" panose="02010600030101010101" pitchFamily="2" charset="-122"/>
            </a:endParaRPr>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 presetClass="entr" presetSubtype="16"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box(in)">
                                      <p:cBhvr>
                                        <p:cTn id="9" dur="2000"/>
                                        <p:tgtEl>
                                          <p:spTgt spid="17"/>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7"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4"/>
          <p:cNvSpPr>
            <a:spLocks noChangeArrowheads="1"/>
          </p:cNvSpPr>
          <p:nvPr/>
        </p:nvSpPr>
        <p:spPr bwMode="ltGray">
          <a:xfrm>
            <a:off x="2228728" y="1251404"/>
            <a:ext cx="9374454" cy="637419"/>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smtClean="0">
                <a:solidFill>
                  <a:schemeClr val="bg1"/>
                </a:solidFill>
                <a:latin typeface="黑体" panose="02010609060101010101" pitchFamily="49" charset="-122"/>
                <a:ea typeface="黑体" panose="02010609060101010101" pitchFamily="49" charset="-122"/>
              </a:rPr>
              <a:t>思考：长沙抢米风潮的发生说明了什么问题</a:t>
            </a:r>
            <a:endParaRPr lang="zh-CN" altLang="en-US" sz="3000" b="1" dirty="0">
              <a:solidFill>
                <a:schemeClr val="bg1"/>
              </a:solidFill>
              <a:latin typeface="黑体" panose="02010609060101010101" pitchFamily="49" charset="-122"/>
              <a:ea typeface="黑体" panose="02010609060101010101" pitchFamily="49" charset="-122"/>
            </a:endParaRPr>
          </a:p>
        </p:txBody>
      </p:sp>
      <p:sp>
        <p:nvSpPr>
          <p:cNvPr id="30" name="椭圆 29"/>
          <p:cNvSpPr/>
          <p:nvPr/>
        </p:nvSpPr>
        <p:spPr>
          <a:xfrm>
            <a:off x="674081" y="1027037"/>
            <a:ext cx="1196219" cy="1086152"/>
          </a:xfrm>
          <a:prstGeom prst="ellipse">
            <a:avLst/>
          </a:prstGeom>
          <a:solidFill>
            <a:srgbClr val="DE9B00"/>
          </a:solidFill>
          <a:ln w="25400" cap="flat" cmpd="sng" algn="ctr">
            <a:noFill/>
            <a:prstDash val="solid"/>
          </a:ln>
          <a:effectLst>
            <a:innerShdw blurRad="114300">
              <a:prstClr val="black"/>
            </a:innerShdw>
          </a:effectLst>
        </p:spPr>
        <p:txBody>
          <a:bodyPr anchor="ctr"/>
          <a:lstStyle/>
          <a:p>
            <a:pPr algn="ctr" fontAlgn="base">
              <a:spcBef>
                <a:spcPct val="0"/>
              </a:spcBef>
              <a:spcAft>
                <a:spcPct val="0"/>
              </a:spcAft>
              <a:buFont typeface="Arial" panose="020B0604020202020204" pitchFamily="34" charset="0"/>
              <a:buNone/>
              <a:defRPr/>
            </a:pPr>
            <a:r>
              <a:rPr lang="en-US" altLang="zh-CN" sz="4190" dirty="0">
                <a:solidFill>
                  <a:prstClr val="white"/>
                </a:solidFill>
                <a:effectLst>
                  <a:outerShdw blurRad="38100" dist="38100" dir="2700000" algn="tl">
                    <a:srgbClr val="000000">
                      <a:alpha val="43137"/>
                    </a:srgbClr>
                  </a:outerShdw>
                </a:effectLst>
                <a:latin typeface="Arial Black" panose="020B0A04020102020204" pitchFamily="34" charset="0"/>
              </a:rPr>
              <a:t>?</a:t>
            </a:r>
            <a:endParaRPr lang="zh-CN" altLang="en-US" sz="4190"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2" name="组合 1"/>
          <p:cNvGrpSpPr/>
          <p:nvPr/>
        </p:nvGrpSpPr>
        <p:grpSpPr>
          <a:xfrm>
            <a:off x="1136073" y="2639291"/>
            <a:ext cx="10716491" cy="3990166"/>
            <a:chOff x="1085875" y="1231368"/>
            <a:chExt cx="5658282" cy="686380"/>
          </a:xfrm>
        </p:grpSpPr>
        <p:sp>
          <p:nvSpPr>
            <p:cNvPr id="3" name="AutoShape 71"/>
            <p:cNvSpPr>
              <a:spLocks noChangeArrowheads="1"/>
            </p:cNvSpPr>
            <p:nvPr/>
          </p:nvSpPr>
          <p:spPr bwMode="auto">
            <a:xfrm>
              <a:off x="1085875" y="1231368"/>
              <a:ext cx="5658282" cy="686380"/>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44575">
                <a:defRPr/>
              </a:pPr>
              <a:endParaRPr lang="zh-CN" altLang="en-US" sz="2095" kern="0">
                <a:solidFill>
                  <a:sysClr val="windowText" lastClr="000000"/>
                </a:solidFill>
              </a:endParaRPr>
            </a:p>
          </p:txBody>
        </p:sp>
        <p:sp>
          <p:nvSpPr>
            <p:cNvPr id="4" name="Text Box 72"/>
            <p:cNvSpPr txBox="1">
              <a:spLocks noChangeArrowheads="1"/>
            </p:cNvSpPr>
            <p:nvPr/>
          </p:nvSpPr>
          <p:spPr bwMode="auto">
            <a:xfrm>
              <a:off x="1157745" y="1231368"/>
              <a:ext cx="5549888" cy="664513"/>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44575">
                <a:defRPr/>
              </a:pPr>
              <a:endParaRPr lang="en-US" altLang="zh-CN" sz="1145" kern="0" spc="68" dirty="0">
                <a:ln w="11430"/>
                <a:solidFill>
                  <a:sysClr val="windowText" lastClr="000000"/>
                </a:solidFill>
                <a:latin typeface="微软雅黑" panose="020B0503020204020204" pitchFamily="34" charset="-122"/>
                <a:ea typeface="微软雅黑" panose="020B0503020204020204" pitchFamily="34" charset="-122"/>
              </a:endParaRPr>
            </a:p>
            <a:p>
              <a:pPr marL="342900" indent="-342900" defTabSz="1044575">
                <a:lnSpc>
                  <a:spcPct val="140000"/>
                </a:lnSpc>
                <a:buFont typeface="Arial" panose="020B0604020202020204" pitchFamily="34" charset="0"/>
                <a:buChar char="•"/>
                <a:defRPr/>
              </a:pPr>
              <a:r>
                <a:rPr lang="zh-CN" altLang="zh-CN" sz="2400" b="1" dirty="0" smtClean="0">
                  <a:solidFill>
                    <a:srgbClr val="000000"/>
                  </a:solidFill>
                  <a:latin typeface="楷体" panose="02010609060101010101" charset="-122"/>
                  <a:ea typeface="楷体" panose="02010609060101010101" charset="-122"/>
                </a:rPr>
                <a:t>长沙</a:t>
              </a:r>
              <a:r>
                <a:rPr lang="zh-CN" altLang="zh-CN" sz="2400" b="1" dirty="0">
                  <a:solidFill>
                    <a:srgbClr val="000000"/>
                  </a:solidFill>
                  <a:latin typeface="楷体" panose="02010609060101010101" charset="-122"/>
                  <a:ea typeface="楷体" panose="02010609060101010101" charset="-122"/>
                </a:rPr>
                <a:t>抢米风潮是长沙广大人民群众举行的一次自发的反帝反封建斗争</a:t>
              </a:r>
              <a:r>
                <a:rPr lang="zh-CN" altLang="zh-CN" sz="2400" b="1" dirty="0" smtClean="0">
                  <a:solidFill>
                    <a:srgbClr val="000000"/>
                  </a:solidFill>
                  <a:latin typeface="楷体" panose="02010609060101010101" charset="-122"/>
                  <a:ea typeface="楷体" panose="02010609060101010101" charset="-122"/>
                </a:rPr>
                <a:t>。</a:t>
              </a:r>
              <a:endParaRPr lang="en-US" altLang="zh-CN" sz="2400" b="1" dirty="0" smtClean="0">
                <a:solidFill>
                  <a:srgbClr val="000000"/>
                </a:solidFill>
                <a:latin typeface="楷体" panose="02010609060101010101" charset="-122"/>
                <a:ea typeface="楷体" panose="02010609060101010101" charset="-122"/>
              </a:endParaRPr>
            </a:p>
            <a:p>
              <a:pPr marL="342900" indent="-342900" defTabSz="1044575">
                <a:lnSpc>
                  <a:spcPct val="140000"/>
                </a:lnSpc>
                <a:buFont typeface="Arial" panose="020B0604020202020204" pitchFamily="34" charset="0"/>
                <a:buChar char="•"/>
                <a:defRPr/>
              </a:pPr>
              <a:r>
                <a:rPr lang="zh-CN" altLang="zh-CN" sz="2400" b="1" dirty="0" smtClean="0">
                  <a:solidFill>
                    <a:srgbClr val="000000"/>
                  </a:solidFill>
                  <a:latin typeface="楷体" panose="02010609060101010101" charset="-122"/>
                  <a:ea typeface="楷体" panose="02010609060101010101" charset="-122"/>
                </a:rPr>
                <a:t>它从</a:t>
              </a:r>
              <a:r>
                <a:rPr lang="zh-CN" altLang="zh-CN" sz="2400" b="1" dirty="0">
                  <a:solidFill>
                    <a:srgbClr val="000000"/>
                  </a:solidFill>
                  <a:latin typeface="楷体" panose="02010609060101010101" charset="-122"/>
                  <a:ea typeface="楷体" panose="02010609060101010101" charset="-122"/>
                </a:rPr>
                <a:t>饥民要求官府减价平粜开始，斗争逐步深入，烧毁官府衙门，进而将矛头指向在长沙的外国势力，充分反映了当时社会矛盾的严重和人民群众斗争情绪的蓬勃高涨</a:t>
              </a:r>
              <a:r>
                <a:rPr lang="zh-CN" altLang="zh-CN" sz="2400" b="1" dirty="0" smtClean="0">
                  <a:solidFill>
                    <a:srgbClr val="000000"/>
                  </a:solidFill>
                  <a:latin typeface="楷体" panose="02010609060101010101" charset="-122"/>
                  <a:ea typeface="楷体" panose="02010609060101010101" charset="-122"/>
                </a:rPr>
                <a:t>。</a:t>
              </a:r>
              <a:endParaRPr lang="en-US" altLang="zh-CN" sz="2400" b="1" dirty="0" smtClean="0">
                <a:solidFill>
                  <a:srgbClr val="000000"/>
                </a:solidFill>
                <a:latin typeface="楷体" panose="02010609060101010101" charset="-122"/>
                <a:ea typeface="楷体" panose="02010609060101010101" charset="-122"/>
              </a:endParaRPr>
            </a:p>
            <a:p>
              <a:pPr marL="342900" indent="-342900" defTabSz="1044575">
                <a:lnSpc>
                  <a:spcPct val="140000"/>
                </a:lnSpc>
                <a:buFont typeface="Arial" panose="020B0604020202020204" pitchFamily="34" charset="0"/>
                <a:buChar char="•"/>
                <a:defRPr/>
              </a:pPr>
              <a:r>
                <a:rPr lang="zh-CN" altLang="zh-CN" sz="2400" b="1" dirty="0" smtClean="0">
                  <a:solidFill>
                    <a:srgbClr val="000000"/>
                  </a:solidFill>
                  <a:latin typeface="楷体" panose="02010609060101010101" charset="-122"/>
                  <a:ea typeface="楷体" panose="02010609060101010101" charset="-122"/>
                </a:rPr>
                <a:t>这</a:t>
              </a:r>
              <a:r>
                <a:rPr lang="zh-CN" altLang="zh-CN" sz="2400" b="1" dirty="0">
                  <a:solidFill>
                    <a:srgbClr val="000000"/>
                  </a:solidFill>
                  <a:latin typeface="楷体" panose="02010609060101010101" charset="-122"/>
                  <a:ea typeface="楷体" panose="02010609060101010101" charset="-122"/>
                </a:rPr>
                <a:t>次风潮持续的时间虽然不长，但显示了人民群众的力量，同时也预示着一场政治剧变的到来。</a:t>
              </a:r>
              <a:endParaRPr lang="zh-CN" altLang="en-US" sz="2400" b="1" dirty="0">
                <a:solidFill>
                  <a:srgbClr val="000000"/>
                </a:solidFill>
                <a:latin typeface="楷体" panose="02010609060101010101" charset="-122"/>
                <a:ea typeface="楷体" panose="02010609060101010101" charset="-122"/>
              </a:endParaRPr>
            </a:p>
            <a:p>
              <a:pPr marL="342900" indent="-342900" defTabSz="1044575">
                <a:lnSpc>
                  <a:spcPct val="140000"/>
                </a:lnSpc>
                <a:buFont typeface="Arial" panose="020B0604020202020204" pitchFamily="34" charset="0"/>
                <a:buChar char="•"/>
                <a:defRPr/>
              </a:pPr>
              <a:endParaRPr sz="2285" b="1" kern="0" spc="68" dirty="0">
                <a:ln w="11430"/>
                <a:solidFill>
                  <a:schemeClr val="accent1">
                    <a:lumMod val="50000"/>
                  </a:schemeClr>
                </a:solidFill>
                <a:latin typeface="宋体" panose="02010600030101010101" pitchFamily="2" charset="-122"/>
              </a:endParaRPr>
            </a:p>
          </p:txBody>
        </p:sp>
      </p:grpSp>
    </p:spTree>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Box 1"/>
          <p:cNvSpPr txBox="1">
            <a:spLocks noChangeArrowheads="1"/>
          </p:cNvSpPr>
          <p:nvPr/>
        </p:nvSpPr>
        <p:spPr bwMode="auto">
          <a:xfrm>
            <a:off x="8605174" y="5271774"/>
            <a:ext cx="5392592"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dirty="0">
                <a:solidFill>
                  <a:srgbClr val="000000"/>
                </a:solidFill>
                <a:latin typeface="宋体" panose="02010600030101010101" pitchFamily="2" charset="-122"/>
              </a:rPr>
              <a:t>1910</a:t>
            </a:r>
            <a:r>
              <a:rPr lang="zh-CN" altLang="en-US" sz="2300" b="1" dirty="0">
                <a:solidFill>
                  <a:srgbClr val="000000"/>
                </a:solidFill>
                <a:latin typeface="宋体" panose="02010600030101010101" pitchFamily="2" charset="-122"/>
              </a:rPr>
              <a:t>年</a:t>
            </a:r>
            <a:r>
              <a:rPr lang="en-US" altLang="zh-CN" sz="2300" b="1" dirty="0">
                <a:solidFill>
                  <a:srgbClr val="000000"/>
                </a:solidFill>
                <a:latin typeface="宋体" panose="02010600030101010101" pitchFamily="2" charset="-122"/>
              </a:rPr>
              <a:t>《</a:t>
            </a:r>
            <a:r>
              <a:rPr lang="zh-CN" altLang="en-US" sz="2300" b="1" dirty="0">
                <a:solidFill>
                  <a:srgbClr val="000000"/>
                </a:solidFill>
                <a:latin typeface="宋体" panose="02010600030101010101" pitchFamily="2" charset="-122"/>
              </a:rPr>
              <a:t>顺天时报</a:t>
            </a:r>
            <a:r>
              <a:rPr lang="en-US" altLang="zh-CN" sz="2300" b="1" dirty="0">
                <a:solidFill>
                  <a:srgbClr val="000000"/>
                </a:solidFill>
                <a:latin typeface="宋体" panose="02010600030101010101" pitchFamily="2" charset="-122"/>
              </a:rPr>
              <a:t>》</a:t>
            </a:r>
            <a:r>
              <a:rPr lang="zh-CN" altLang="en-US" sz="2300" b="1" dirty="0">
                <a:solidFill>
                  <a:srgbClr val="000000"/>
                </a:solidFill>
                <a:latin typeface="宋体" panose="02010600030101010101" pitchFamily="2" charset="-122"/>
              </a:rPr>
              <a:t>报导</a:t>
            </a:r>
            <a:endParaRPr lang="zh-CN" altLang="en-US" sz="2300" dirty="0">
              <a:solidFill>
                <a:srgbClr val="000000"/>
              </a:solidFill>
              <a:latin typeface="宋体" panose="02010600030101010101" pitchFamily="2" charset="-122"/>
            </a:endParaRPr>
          </a:p>
        </p:txBody>
      </p:sp>
      <p:sp>
        <p:nvSpPr>
          <p:cNvPr id="7" name="任意多边形 151"/>
          <p:cNvSpPr>
            <a:spLocks noChangeArrowheads="1"/>
          </p:cNvSpPr>
          <p:nvPr/>
        </p:nvSpPr>
        <p:spPr bwMode="auto">
          <a:xfrm>
            <a:off x="8388609" y="1358265"/>
            <a:ext cx="1808941" cy="5276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rgbClr val="044875"/>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altLang="en-US" sz="2000" b="1" dirty="0" smtClean="0">
                <a:solidFill>
                  <a:schemeClr val="bg1"/>
                </a:solidFill>
                <a:latin typeface="宋体" panose="02010600030101010101" pitchFamily="2" charset="-122"/>
                <a:sym typeface="+mn-ea"/>
              </a:rPr>
              <a:t>莱阳抗捐风潮</a:t>
            </a:r>
            <a:endParaRPr lang="zh-CN" sz="2000" b="1" dirty="0" smtClean="0">
              <a:solidFill>
                <a:schemeClr val="bg1"/>
              </a:solidFill>
              <a:latin typeface="宋体" panose="02010600030101010101" pitchFamily="2" charset="-122"/>
              <a:sym typeface="+mn-ea"/>
            </a:endParaRPr>
          </a:p>
        </p:txBody>
      </p:sp>
      <p:sp>
        <p:nvSpPr>
          <p:cNvPr id="8" name="文本框 4"/>
          <p:cNvSpPr txBox="1">
            <a:spLocks noChangeArrowheads="1"/>
          </p:cNvSpPr>
          <p:nvPr/>
        </p:nvSpPr>
        <p:spPr bwMode="auto">
          <a:xfrm>
            <a:off x="3193704" y="179070"/>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微软雅黑" panose="020B0503020204020204" pitchFamily="34" charset="-122"/>
                <a:ea typeface="微软雅黑" panose="020B0503020204020204" pitchFamily="34" charset="-122"/>
              </a:rPr>
              <a:t>第一节  举起近代民族民主革命的旗帜</a:t>
            </a:r>
            <a:endParaRPr lang="zh-CN" altLang="en-US" sz="2400" b="1" dirty="0">
              <a:solidFill>
                <a:srgbClr val="044875"/>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19380" y="1358265"/>
            <a:ext cx="1886585" cy="5213350"/>
            <a:chOff x="77" y="2443"/>
            <a:chExt cx="2971" cy="8566"/>
          </a:xfrm>
          <a:solidFill>
            <a:srgbClr val="044875"/>
          </a:solidFill>
        </p:grpSpPr>
        <p:cxnSp>
          <p:nvCxnSpPr>
            <p:cNvPr id="11" name="直接连接符 10"/>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12" name="组合 11"/>
            <p:cNvGrpSpPr/>
            <p:nvPr/>
          </p:nvGrpSpPr>
          <p:grpSpPr>
            <a:xfrm>
              <a:off x="77" y="2443"/>
              <a:ext cx="1225" cy="8566"/>
              <a:chOff x="77" y="2435"/>
              <a:chExt cx="1225" cy="8566"/>
            </a:xfrm>
            <a:grpFill/>
          </p:grpSpPr>
          <p:cxnSp>
            <p:nvCxnSpPr>
              <p:cNvPr id="13" name="直接连接符 12"/>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4" name="组合 13"/>
              <p:cNvGrpSpPr/>
              <p:nvPr/>
            </p:nvGrpSpPr>
            <p:grpSpPr>
              <a:xfrm>
                <a:off x="1182" y="2435"/>
                <a:ext cx="120" cy="8566"/>
                <a:chOff x="1182" y="2435"/>
                <a:chExt cx="120" cy="8566"/>
              </a:xfrm>
              <a:grpFill/>
            </p:grpSpPr>
            <p:cxnSp>
              <p:nvCxnSpPr>
                <p:cNvPr id="15" name="直接连接符 14"/>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6" name="椭圆 15"/>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7" name="文本框 16"/>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18" name="组合 3"/>
          <p:cNvGrpSpPr/>
          <p:nvPr/>
        </p:nvGrpSpPr>
        <p:grpSpPr bwMode="auto">
          <a:xfrm>
            <a:off x="1253258" y="2156726"/>
            <a:ext cx="10710141" cy="3371500"/>
            <a:chOff x="5687" y="1017104"/>
            <a:chExt cx="9144000" cy="2564296"/>
          </a:xfrm>
        </p:grpSpPr>
        <p:pic>
          <p:nvPicPr>
            <p:cNvPr id="1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87" y="1017104"/>
              <a:ext cx="9144000" cy="23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5638137" y="1093318"/>
              <a:ext cx="381000" cy="2488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1" name="Rectangle 3"/>
          <p:cNvSpPr txBox="1">
            <a:spLocks noRot="1" noChangeArrowheads="1"/>
          </p:cNvSpPr>
          <p:nvPr/>
        </p:nvSpPr>
        <p:spPr bwMode="auto">
          <a:xfrm>
            <a:off x="1384763" y="5572334"/>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b="1" dirty="0" smtClean="0">
                <a:solidFill>
                  <a:srgbClr val="00B0F0"/>
                </a:solidFill>
                <a:latin typeface="+mn-ea"/>
              </a:rPr>
              <a:t>这些事件表明：</a:t>
            </a:r>
            <a:br>
              <a:rPr lang="en-US" altLang="zh-CN" b="1" dirty="0" smtClean="0">
                <a:solidFill>
                  <a:srgbClr val="00B0F0"/>
                </a:solidFill>
                <a:latin typeface="+mn-ea"/>
              </a:rPr>
            </a:br>
            <a:r>
              <a:rPr lang="en-US" altLang="zh-CN" b="1" dirty="0" smtClean="0">
                <a:solidFill>
                  <a:srgbClr val="00B0F0"/>
                </a:solidFill>
                <a:latin typeface="+mn-ea"/>
              </a:rPr>
              <a:t>       </a:t>
            </a:r>
            <a:r>
              <a:rPr lang="zh-CN" altLang="en-US" b="1" dirty="0" smtClean="0">
                <a:solidFill>
                  <a:srgbClr val="00B0F0"/>
                </a:solidFill>
                <a:latin typeface="+mn-ea"/>
              </a:rPr>
              <a:t>下层已经不能照旧生活下去！</a:t>
            </a:r>
            <a:endParaRPr lang="zh-CN" altLang="en-US" b="1" dirty="0" smtClean="0">
              <a:solidFill>
                <a:srgbClr val="00B0F0"/>
              </a:solidFill>
              <a:latin typeface="+mn-ea"/>
            </a:endParaRPr>
          </a:p>
        </p:txBody>
      </p:sp>
      <p:sp>
        <p:nvSpPr>
          <p:cNvPr id="22" name="圆角矩形 21"/>
          <p:cNvSpPr/>
          <p:nvPr/>
        </p:nvSpPr>
        <p:spPr>
          <a:xfrm>
            <a:off x="775998" y="711357"/>
            <a:ext cx="514350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3" name="矩形 22"/>
          <p:cNvSpPr/>
          <p:nvPr/>
        </p:nvSpPr>
        <p:spPr>
          <a:xfrm>
            <a:off x="1451927" y="1470598"/>
            <a:ext cx="4623031" cy="446276"/>
          </a:xfrm>
          <a:prstGeom prst="rect">
            <a:avLst/>
          </a:prstGeom>
        </p:spPr>
        <p:txBody>
          <a:bodyPr wrap="square">
            <a:spAutoFit/>
          </a:bodyPr>
          <a:lstStyle/>
          <a:p>
            <a:pPr algn="ctr"/>
            <a:r>
              <a:rPr lang="en-US" altLang="zh-CN" sz="2300" b="1" dirty="0" smtClean="0">
                <a:latin typeface="宋体" panose="02010600030101010101" pitchFamily="2" charset="-122"/>
              </a:rPr>
              <a:t>2</a:t>
            </a:r>
            <a:r>
              <a:rPr lang="zh-CN" altLang="en-US" sz="2300" b="1" dirty="0" smtClean="0">
                <a:latin typeface="宋体" panose="02010600030101010101" pitchFamily="2" charset="-122"/>
              </a:rPr>
              <a:t>、社会矛盾激化，各地民变四起</a:t>
            </a:r>
            <a:endParaRPr lang="zh-CN" altLang="en-US" sz="2300" b="1" dirty="0">
              <a:latin typeface="宋体" panose="02010600030101010101" pitchFamily="2" charset="-122"/>
            </a:endParaRPr>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 presetClass="entr" presetSubtype="16"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box(in)">
                                      <p:cBhvr>
                                        <p:cTn id="9" dur="2000"/>
                                        <p:tgtEl>
                                          <p:spTgt spid="17"/>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1000"/>
                                        <p:tgtEl>
                                          <p:spTgt spid="21">
                                            <p:txEl>
                                              <p:pRg st="0" end="0"/>
                                            </p:txEl>
                                          </p:spTgt>
                                        </p:tgtEl>
                                      </p:cBhvr>
                                    </p:animEffect>
                                    <p:anim calcmode="lin" valueType="num">
                                      <p:cBhvr>
                                        <p:cTn id="1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7" grpId="0"/>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2861195" y="132715"/>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999298" y="722284"/>
            <a:ext cx="394335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（二）</a:t>
            </a:r>
            <a:r>
              <a:rPr lang="zh-CN" altLang="en-US" sz="2000" b="1" dirty="0">
                <a:solidFill>
                  <a:srgbClr val="044875"/>
                </a:solidFill>
                <a:latin typeface="黑体" panose="02010609060101010101" pitchFamily="49" charset="-122"/>
                <a:ea typeface="黑体" panose="02010609060101010101" pitchFamily="49" charset="-122"/>
              </a:rPr>
              <a:t>清末</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新政</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及其破产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2" name="组合 1"/>
          <p:cNvGrpSpPr/>
          <p:nvPr/>
        </p:nvGrpSpPr>
        <p:grpSpPr>
          <a:xfrm>
            <a:off x="119380" y="1132205"/>
            <a:ext cx="1559323" cy="5439410"/>
            <a:chOff x="119380" y="1132205"/>
            <a:chExt cx="1559323" cy="5439410"/>
          </a:xfrm>
        </p:grpSpPr>
        <p:grpSp>
          <p:nvGrpSpPr>
            <p:cNvPr id="4" name="组合 3"/>
            <p:cNvGrpSpPr/>
            <p:nvPr/>
          </p:nvGrpSpPr>
          <p:grpSpPr>
            <a:xfrm>
              <a:off x="119380" y="1132205"/>
              <a:ext cx="1559323"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11" name="矩形标注 10"/>
          <p:cNvSpPr/>
          <p:nvPr/>
        </p:nvSpPr>
        <p:spPr>
          <a:xfrm>
            <a:off x="9570265" y="5451659"/>
            <a:ext cx="2306782" cy="1156393"/>
          </a:xfrm>
          <a:prstGeom prst="wedgeRectCallout">
            <a:avLst>
              <a:gd name="adj1" fmla="val -17335"/>
              <a:gd name="adj2" fmla="val -103161"/>
            </a:avLst>
          </a:prstGeom>
          <a:solidFill>
            <a:schemeClr val="bg1"/>
          </a:solidFill>
          <a:ln w="9525" cap="flat" cmpd="sng">
            <a:solidFill>
              <a:srgbClr val="044875"/>
            </a:solidFill>
            <a:prstDash val="solid"/>
            <a:miter/>
            <a:headEnd type="none" w="med" len="med"/>
            <a:tailEnd type="none" w="med" len="med"/>
          </a:ln>
        </p:spPr>
        <p:txBody>
          <a:bodyPr/>
          <a:lstStyle/>
          <a:p>
            <a:pPr lvl="0" algn="l" eaLnBrk="1" fontAlgn="base" hangingPunct="1">
              <a:lnSpc>
                <a:spcPct val="130000"/>
              </a:lnSpc>
              <a:buClr>
                <a:srgbClr val="000000"/>
              </a:buClr>
            </a:pPr>
            <a:r>
              <a:rPr sz="2000" b="1" dirty="0">
                <a:solidFill>
                  <a:schemeClr val="accent1">
                    <a:lumMod val="50000"/>
                  </a:schemeClr>
                </a:solidFill>
                <a:latin typeface="宋体" panose="02010600030101010101" pitchFamily="2" charset="-122"/>
                <a:cs typeface="楷体" panose="02010609060101010101" charset="-122"/>
                <a:sym typeface="+mn-ea"/>
              </a:rPr>
              <a:t>“皇位永固”</a:t>
            </a:r>
            <a:endParaRPr sz="2000" b="1" dirty="0">
              <a:solidFill>
                <a:schemeClr val="accent1">
                  <a:lumMod val="50000"/>
                </a:schemeClr>
              </a:solidFill>
              <a:latin typeface="宋体" panose="02010600030101010101" pitchFamily="2" charset="-122"/>
              <a:cs typeface="楷体" panose="02010609060101010101" charset="-122"/>
              <a:sym typeface="+mn-ea"/>
            </a:endParaRPr>
          </a:p>
          <a:p>
            <a:pPr lvl="0" algn="l" eaLnBrk="1" fontAlgn="base" hangingPunct="1">
              <a:lnSpc>
                <a:spcPct val="130000"/>
              </a:lnSpc>
              <a:buClr>
                <a:srgbClr val="000000"/>
              </a:buClr>
            </a:pPr>
            <a:r>
              <a:rPr sz="2000" b="1" dirty="0">
                <a:solidFill>
                  <a:schemeClr val="accent1">
                    <a:lumMod val="50000"/>
                  </a:schemeClr>
                </a:solidFill>
                <a:latin typeface="宋体" panose="02010600030101010101" pitchFamily="2" charset="-122"/>
                <a:cs typeface="楷体" panose="02010609060101010101" charset="-122"/>
                <a:sym typeface="+mn-ea"/>
              </a:rPr>
              <a:t>“外患渐轻”</a:t>
            </a:r>
            <a:endParaRPr sz="2000" b="1" dirty="0">
              <a:solidFill>
                <a:schemeClr val="accent1">
                  <a:lumMod val="50000"/>
                </a:schemeClr>
              </a:solidFill>
              <a:latin typeface="宋体" panose="02010600030101010101" pitchFamily="2" charset="-122"/>
              <a:cs typeface="楷体" panose="02010609060101010101" charset="-122"/>
              <a:sym typeface="+mn-ea"/>
            </a:endParaRPr>
          </a:p>
          <a:p>
            <a:pPr lvl="0" algn="l" eaLnBrk="1" fontAlgn="base" hangingPunct="1">
              <a:lnSpc>
                <a:spcPct val="130000"/>
              </a:lnSpc>
              <a:buClr>
                <a:srgbClr val="000000"/>
              </a:buClr>
            </a:pPr>
            <a:r>
              <a:rPr sz="2000" b="1" dirty="0">
                <a:solidFill>
                  <a:schemeClr val="accent1">
                    <a:lumMod val="50000"/>
                  </a:schemeClr>
                </a:solidFill>
                <a:latin typeface="宋体" panose="02010600030101010101" pitchFamily="2" charset="-122"/>
                <a:cs typeface="楷体" panose="02010609060101010101" charset="-122"/>
                <a:sym typeface="+mn-ea"/>
              </a:rPr>
              <a:t>“内乱可弭”</a:t>
            </a:r>
            <a:endParaRPr lang="zh-CN" altLang="en-US" sz="2000" dirty="0">
              <a:latin typeface="宋体" panose="02010600030101010101" pitchFamily="2" charset="-122"/>
              <a:cs typeface="楷体" panose="02010609060101010101" charset="-122"/>
              <a:sym typeface="+mn-ea"/>
            </a:endParaRPr>
          </a:p>
        </p:txBody>
      </p:sp>
      <p:grpSp>
        <p:nvGrpSpPr>
          <p:cNvPr id="228356" name="组合 228355"/>
          <p:cNvGrpSpPr/>
          <p:nvPr/>
        </p:nvGrpSpPr>
        <p:grpSpPr>
          <a:xfrm>
            <a:off x="7719901" y="1131676"/>
            <a:ext cx="4250690" cy="3636539"/>
            <a:chOff x="159" y="-44"/>
            <a:chExt cx="2540" cy="2616"/>
          </a:xfrm>
        </p:grpSpPr>
        <p:pic>
          <p:nvPicPr>
            <p:cNvPr id="228357" name="图片 228356" descr="0610922494526856">
              <a:hlinkClick r:id="rId1"/>
            </p:cNvPr>
            <p:cNvPicPr>
              <a:picLocks noChangeAspect="1"/>
            </p:cNvPicPr>
            <p:nvPr/>
          </p:nvPicPr>
          <p:blipFill>
            <a:blip r:embed="rId2"/>
            <a:stretch>
              <a:fillRect/>
            </a:stretch>
          </p:blipFill>
          <p:spPr>
            <a:xfrm>
              <a:off x="159" y="-44"/>
              <a:ext cx="2540" cy="1723"/>
            </a:xfrm>
            <a:prstGeom prst="rect">
              <a:avLst/>
            </a:prstGeom>
            <a:noFill/>
            <a:ln w="28575" cap="flat" cmpd="sng">
              <a:solidFill>
                <a:schemeClr val="tx2"/>
              </a:solidFill>
              <a:prstDash val="solid"/>
              <a:miter/>
              <a:headEnd type="none" w="med" len="med"/>
              <a:tailEnd type="none" w="med" len="med"/>
            </a:ln>
          </p:spPr>
        </p:pic>
        <p:sp>
          <p:nvSpPr>
            <p:cNvPr id="228358" name="矩形 228357"/>
            <p:cNvSpPr/>
            <p:nvPr/>
          </p:nvSpPr>
          <p:spPr>
            <a:xfrm>
              <a:off x="249" y="1886"/>
              <a:ext cx="2450" cy="686"/>
            </a:xfrm>
            <a:prstGeom prst="rect">
              <a:avLst/>
            </a:prstGeom>
            <a:noFill/>
            <a:ln w="19050" cap="rnd" cmpd="sng">
              <a:solidFill>
                <a:schemeClr val="tx2"/>
              </a:solidFill>
              <a:prstDash val="sysDot"/>
              <a:miter/>
              <a:headEnd type="none" w="med" len="med"/>
              <a:tailEnd type="none" w="med" len="med"/>
            </a:ln>
          </p:spPr>
          <p:txBody>
            <a:bodyPr>
              <a:spAutoFit/>
            </a:bodyPr>
            <a:lstStyle/>
            <a:p>
              <a:pPr>
                <a:buClr>
                  <a:schemeClr val="bg1"/>
                </a:buClr>
              </a:pPr>
              <a:r>
                <a:rPr lang="en-US" altLang="zh-CN" sz="2400" b="1" dirty="0">
                  <a:solidFill>
                    <a:schemeClr val="accent2"/>
                  </a:solidFill>
                  <a:latin typeface="+mn-ea"/>
                  <a:ea typeface="+mn-ea"/>
                </a:rPr>
                <a:t>     </a:t>
              </a:r>
              <a:r>
                <a:rPr lang="en-US" altLang="zh-CN" sz="1600" b="1" dirty="0">
                  <a:solidFill>
                    <a:schemeClr val="accent2"/>
                  </a:solidFill>
                  <a:latin typeface="+mn-ea"/>
                  <a:ea typeface="+mn-ea"/>
                  <a:cs typeface="微软雅黑" panose="020B0503020204020204" pitchFamily="34" charset="-122"/>
                </a:rPr>
                <a:t> </a:t>
              </a:r>
              <a:r>
                <a:rPr lang="en-US" altLang="zh-CN" sz="1600" b="1" dirty="0">
                  <a:solidFill>
                    <a:schemeClr val="accent1">
                      <a:lumMod val="50000"/>
                    </a:schemeClr>
                  </a:solidFill>
                  <a:latin typeface="+mn-ea"/>
                  <a:ea typeface="+mn-ea"/>
                  <a:cs typeface="微软雅黑" panose="020B0503020204020204" pitchFamily="34" charset="-122"/>
                </a:rPr>
                <a:t> 1905</a:t>
              </a:r>
              <a:r>
                <a:rPr lang="zh-CN" altLang="en-US" sz="1600" b="1" dirty="0">
                  <a:solidFill>
                    <a:schemeClr val="accent1">
                      <a:lumMod val="50000"/>
                    </a:schemeClr>
                  </a:solidFill>
                  <a:latin typeface="+mn-ea"/>
                  <a:ea typeface="+mn-ea"/>
                  <a:cs typeface="微软雅黑" panose="020B0503020204020204" pitchFamily="34" charset="-122"/>
                </a:rPr>
                <a:t>年</a:t>
              </a:r>
              <a:r>
                <a:rPr lang="en-US" altLang="zh-CN" sz="1600" b="1" dirty="0">
                  <a:solidFill>
                    <a:schemeClr val="accent1">
                      <a:lumMod val="50000"/>
                    </a:schemeClr>
                  </a:solidFill>
                  <a:latin typeface="+mn-ea"/>
                  <a:ea typeface="+mn-ea"/>
                  <a:cs typeface="微软雅黑" panose="020B0503020204020204" pitchFamily="34" charset="-122"/>
                </a:rPr>
                <a:t>9</a:t>
              </a:r>
              <a:r>
                <a:rPr lang="zh-CN" altLang="en-US" sz="1600" b="1" dirty="0">
                  <a:solidFill>
                    <a:schemeClr val="accent1">
                      <a:lumMod val="50000"/>
                    </a:schemeClr>
                  </a:solidFill>
                  <a:latin typeface="+mn-ea"/>
                  <a:ea typeface="+mn-ea"/>
                  <a:cs typeface="微软雅黑" panose="020B0503020204020204" pitchFamily="34" charset="-122"/>
                </a:rPr>
                <a:t>月派往欧洲考察宪政的“五大臣</a:t>
              </a:r>
              <a:r>
                <a:rPr lang="zh-CN" altLang="en-US" sz="1600" dirty="0">
                  <a:solidFill>
                    <a:schemeClr val="accent1">
                      <a:lumMod val="50000"/>
                    </a:schemeClr>
                  </a:solidFill>
                  <a:latin typeface="+mn-ea"/>
                  <a:ea typeface="+mn-ea"/>
                  <a:cs typeface="微软雅黑" panose="020B0503020204020204" pitchFamily="34" charset="-122"/>
                </a:rPr>
                <a:t>”（载 泽、戴鸿慈、端方、尚其亨、李盛铎 ）</a:t>
              </a:r>
              <a:r>
                <a:rPr lang="zh-CN" altLang="en-US" sz="1600" b="1" dirty="0">
                  <a:solidFill>
                    <a:schemeClr val="accent1">
                      <a:lumMod val="50000"/>
                    </a:schemeClr>
                  </a:solidFill>
                  <a:latin typeface="+mn-ea"/>
                  <a:ea typeface="+mn-ea"/>
                  <a:cs typeface="微软雅黑" panose="020B0503020204020204" pitchFamily="34" charset="-122"/>
                </a:rPr>
                <a:t>及随员</a:t>
              </a:r>
              <a:endParaRPr lang="zh-CN" altLang="en-US" sz="1600" b="1" dirty="0">
                <a:solidFill>
                  <a:schemeClr val="accent1">
                    <a:lumMod val="50000"/>
                  </a:schemeClr>
                </a:solidFill>
                <a:latin typeface="+mn-ea"/>
                <a:ea typeface="+mn-ea"/>
                <a:cs typeface="微软雅黑" panose="020B0503020204020204" pitchFamily="34" charset="-122"/>
              </a:endParaRPr>
            </a:p>
          </p:txBody>
        </p:sp>
      </p:grpSp>
      <p:pic>
        <p:nvPicPr>
          <p:cNvPr id="22" name="Picture 2" descr="C:\Users\Administrator\Desktop\辛亥革命\慈禧太后.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76" y="2053603"/>
            <a:ext cx="2773649" cy="386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8"/>
          <p:cNvSpPr txBox="1">
            <a:spLocks noChangeArrowheads="1"/>
          </p:cNvSpPr>
          <p:nvPr/>
        </p:nvSpPr>
        <p:spPr bwMode="auto">
          <a:xfrm>
            <a:off x="4367876" y="6012622"/>
            <a:ext cx="37370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楷体" panose="02010609060101010101" charset="-122"/>
                <a:ea typeface="楷体" panose="02010609060101010101" charset="-122"/>
              </a:rPr>
              <a:t>慈禧（</a:t>
            </a:r>
            <a:r>
              <a:rPr lang="en-US" altLang="zh-CN" sz="2200" b="1" dirty="0">
                <a:solidFill>
                  <a:srgbClr val="000000"/>
                </a:solidFill>
                <a:latin typeface="楷体" panose="02010609060101010101" charset="-122"/>
                <a:ea typeface="楷体" panose="02010609060101010101" charset="-122"/>
              </a:rPr>
              <a:t>1835—1908</a:t>
            </a:r>
            <a:r>
              <a:rPr lang="zh-CN" altLang="en-US" sz="2200" b="1" dirty="0">
                <a:solidFill>
                  <a:srgbClr val="000000"/>
                </a:solidFill>
                <a:latin typeface="楷体" panose="02010609060101010101" charset="-122"/>
                <a:ea typeface="楷体" panose="02010609060101010101" charset="-122"/>
              </a:rPr>
              <a:t>）</a:t>
            </a:r>
            <a:endParaRPr lang="zh-CN" altLang="en-US" sz="2200" b="1" dirty="0">
              <a:solidFill>
                <a:srgbClr val="000000"/>
              </a:solidFill>
              <a:latin typeface="楷体" panose="02010609060101010101" charset="-122"/>
              <a:ea typeface="楷体" panose="02010609060101010101" charset="-122"/>
            </a:endParaRPr>
          </a:p>
        </p:txBody>
      </p:sp>
      <p:pic>
        <p:nvPicPr>
          <p:cNvPr id="24" name="Picture 3" descr="C:\Users\Administrator\Desktop\辛亥革命\光绪皇帝(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08" y="2053603"/>
            <a:ext cx="3081246" cy="384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0"/>
          <p:cNvSpPr txBox="1">
            <a:spLocks noChangeArrowheads="1"/>
          </p:cNvSpPr>
          <p:nvPr/>
        </p:nvSpPr>
        <p:spPr bwMode="auto">
          <a:xfrm>
            <a:off x="862708" y="6012622"/>
            <a:ext cx="40066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楷体" panose="02010609060101010101" charset="-122"/>
                <a:ea typeface="楷体" panose="02010609060101010101" charset="-122"/>
              </a:rPr>
              <a:t>光绪皇帝（</a:t>
            </a:r>
            <a:r>
              <a:rPr lang="en-US" altLang="zh-CN" sz="2200" b="1" dirty="0">
                <a:solidFill>
                  <a:srgbClr val="000000"/>
                </a:solidFill>
                <a:latin typeface="楷体" panose="02010609060101010101" charset="-122"/>
                <a:ea typeface="楷体" panose="02010609060101010101" charset="-122"/>
              </a:rPr>
              <a:t>1871—1908</a:t>
            </a:r>
            <a:r>
              <a:rPr lang="zh-CN" altLang="en-US" sz="2200" b="1" dirty="0">
                <a:solidFill>
                  <a:srgbClr val="000000"/>
                </a:solidFill>
                <a:latin typeface="楷体" panose="02010609060101010101" charset="-122"/>
                <a:ea typeface="楷体" panose="02010609060101010101" charset="-122"/>
              </a:rPr>
              <a:t>）</a:t>
            </a:r>
            <a:endParaRPr lang="zh-CN" altLang="en-US" sz="2200" b="1" dirty="0">
              <a:solidFill>
                <a:srgbClr val="000000"/>
              </a:solidFill>
              <a:latin typeface="楷体" panose="02010609060101010101" charset="-122"/>
              <a:ea typeface="楷体" panose="02010609060101010101" charset="-122"/>
            </a:endParaRPr>
          </a:p>
        </p:txBody>
      </p:sp>
      <p:sp>
        <p:nvSpPr>
          <p:cNvPr id="3" name="矩形 2"/>
          <p:cNvSpPr/>
          <p:nvPr/>
        </p:nvSpPr>
        <p:spPr>
          <a:xfrm>
            <a:off x="1453184" y="1468297"/>
            <a:ext cx="3299301" cy="446276"/>
          </a:xfrm>
          <a:prstGeom prst="rect">
            <a:avLst/>
          </a:prstGeom>
        </p:spPr>
        <p:txBody>
          <a:bodyPr wrap="none">
            <a:spAutoFit/>
          </a:bodyPr>
          <a:lstStyle/>
          <a:p>
            <a:pPr algn="ctr"/>
            <a:r>
              <a:rPr lang="en-US" altLang="zh-CN" sz="2300" b="1" dirty="0">
                <a:latin typeface="宋体" panose="02010600030101010101" pitchFamily="2" charset="-122"/>
              </a:rPr>
              <a:t>1</a:t>
            </a:r>
            <a:r>
              <a:rPr lang="zh-CN" altLang="en-US" sz="2300" b="1" dirty="0" smtClean="0">
                <a:latin typeface="宋体" panose="02010600030101010101" pitchFamily="2" charset="-122"/>
              </a:rPr>
              <a:t>、清末“新政”的推行</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2861195" y="132715"/>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989965" y="662535"/>
            <a:ext cx="394335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（二）</a:t>
            </a:r>
            <a:r>
              <a:rPr lang="zh-CN" altLang="en-US" sz="2000" b="1" dirty="0">
                <a:solidFill>
                  <a:srgbClr val="044875"/>
                </a:solidFill>
                <a:latin typeface="黑体" panose="02010609060101010101" pitchFamily="49" charset="-122"/>
                <a:ea typeface="黑体" panose="02010609060101010101" pitchFamily="49" charset="-122"/>
              </a:rPr>
              <a:t>清末</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新政</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及其破产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aphicFrame>
        <p:nvGraphicFramePr>
          <p:cNvPr id="18" name="表格 17"/>
          <p:cNvGraphicFramePr>
            <a:graphicFrameLocks noGrp="1"/>
          </p:cNvGraphicFramePr>
          <p:nvPr/>
        </p:nvGraphicFramePr>
        <p:xfrm>
          <a:off x="1610265" y="1981644"/>
          <a:ext cx="9635836" cy="4480440"/>
        </p:xfrm>
        <a:graphic>
          <a:graphicData uri="http://schemas.openxmlformats.org/drawingml/2006/table">
            <a:tbl>
              <a:tblPr firstRow="1" bandRow="1">
                <a:tableStyleId>{5C22544A-7EE6-4342-B048-85BDC9FD1C3A}</a:tableStyleId>
              </a:tblPr>
              <a:tblGrid>
                <a:gridCol w="1204479"/>
                <a:gridCol w="4473782"/>
                <a:gridCol w="3957575"/>
              </a:tblGrid>
              <a:tr h="454789">
                <a:tc>
                  <a:txBody>
                    <a:bodyPr/>
                    <a:lstStyle/>
                    <a:p>
                      <a:endParaRPr lang="zh-CN" altLang="en-US" sz="2400" dirty="0">
                        <a:solidFill>
                          <a:srgbClr val="000000"/>
                        </a:solidFill>
                      </a:endParaRPr>
                    </a:p>
                  </a:txBody>
                  <a:tcPr marT="45708" marB="4570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2400" dirty="0" smtClean="0">
                          <a:solidFill>
                            <a:srgbClr val="000000"/>
                          </a:solidFill>
                          <a:latin typeface="宋体" panose="02010600030101010101" pitchFamily="2" charset="-122"/>
                          <a:ea typeface="宋体" panose="02010600030101010101" pitchFamily="2" charset="-122"/>
                        </a:rPr>
                        <a:t>戊戌变法</a:t>
                      </a:r>
                      <a:endParaRPr lang="zh-CN" altLang="en-US" sz="2400" dirty="0">
                        <a:solidFill>
                          <a:srgbClr val="000000"/>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2400" dirty="0" smtClean="0">
                          <a:solidFill>
                            <a:schemeClr val="accent6">
                              <a:lumMod val="75000"/>
                            </a:schemeClr>
                          </a:solidFill>
                          <a:latin typeface="宋体" panose="02010600030101010101" pitchFamily="2" charset="-122"/>
                          <a:ea typeface="宋体" panose="02010600030101010101" pitchFamily="2" charset="-122"/>
                        </a:rPr>
                        <a:t>清末“新政”</a:t>
                      </a:r>
                      <a:endParaRPr lang="zh-CN" altLang="en-US" sz="2400" dirty="0">
                        <a:solidFill>
                          <a:schemeClr val="accent6">
                            <a:lumMod val="75000"/>
                          </a:schemeClr>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818638">
                <a:tc>
                  <a:txBody>
                    <a:bodyPr/>
                    <a:lstStyle/>
                    <a:p>
                      <a:pPr algn="ctr"/>
                      <a:r>
                        <a:rPr lang="zh-CN" altLang="en-US" sz="2400" b="1" dirty="0" smtClean="0">
                          <a:solidFill>
                            <a:srgbClr val="000000"/>
                          </a:solidFill>
                          <a:latin typeface="+mj-ea"/>
                          <a:ea typeface="+mj-ea"/>
                        </a:rPr>
                        <a:t>政治</a:t>
                      </a:r>
                      <a:endParaRPr lang="en-US" altLang="zh-CN" sz="2400" b="1" dirty="0" smtClean="0">
                        <a:solidFill>
                          <a:srgbClr val="000000"/>
                        </a:solidFill>
                        <a:latin typeface="+mj-ea"/>
                        <a:ea typeface="+mj-ea"/>
                      </a:endParaRPr>
                    </a:p>
                    <a:p>
                      <a:pPr algn="ctr"/>
                      <a:r>
                        <a:rPr lang="zh-CN" altLang="en-US" sz="2400" b="1" dirty="0" smtClean="0">
                          <a:solidFill>
                            <a:srgbClr val="000000"/>
                          </a:solidFill>
                          <a:latin typeface="+mj-ea"/>
                          <a:ea typeface="+mj-ea"/>
                        </a:rPr>
                        <a:t>方面</a:t>
                      </a:r>
                      <a:endParaRPr lang="zh-CN" altLang="en-US" sz="2400" b="1" dirty="0">
                        <a:solidFill>
                          <a:srgbClr val="000000"/>
                        </a:solidFill>
                        <a:latin typeface="+mj-ea"/>
                        <a:ea typeface="+mj-ea"/>
                      </a:endParaRPr>
                    </a:p>
                  </a:txBody>
                  <a:tcPr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dirty="0" smtClean="0">
                          <a:solidFill>
                            <a:srgbClr val="000000"/>
                          </a:solidFill>
                          <a:latin typeface="宋体" panose="02010600030101010101" pitchFamily="2" charset="-122"/>
                          <a:ea typeface="宋体" panose="02010600030101010101" pitchFamily="2" charset="-122"/>
                        </a:rPr>
                        <a:t>改革行政机构，裁撤闲衙冗员，提倡上书言事</a:t>
                      </a:r>
                      <a:endParaRPr lang="zh-CN" altLang="en-US" sz="2400" b="0" dirty="0">
                        <a:solidFill>
                          <a:srgbClr val="000000"/>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dirty="0" smtClean="0">
                          <a:solidFill>
                            <a:schemeClr val="accent6">
                              <a:lumMod val="75000"/>
                            </a:schemeClr>
                          </a:solidFill>
                          <a:latin typeface="宋体" panose="02010600030101010101" pitchFamily="2" charset="-122"/>
                          <a:ea typeface="宋体" panose="02010600030101010101" pitchFamily="2" charset="-122"/>
                        </a:rPr>
                        <a:t>改革官制，裁汰冗衙，改设新的机构</a:t>
                      </a:r>
                      <a:endParaRPr lang="zh-CN" altLang="en-US" sz="2400" b="0" dirty="0">
                        <a:solidFill>
                          <a:schemeClr val="accent6">
                            <a:lumMod val="75000"/>
                          </a:schemeClr>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82489">
                <a:tc>
                  <a:txBody>
                    <a:bodyPr/>
                    <a:lstStyle/>
                    <a:p>
                      <a:pPr algn="ctr"/>
                      <a:r>
                        <a:rPr lang="zh-CN" altLang="en-US" sz="2400" b="1" dirty="0" smtClean="0">
                          <a:solidFill>
                            <a:srgbClr val="000000"/>
                          </a:solidFill>
                          <a:latin typeface="+mj-ea"/>
                          <a:ea typeface="+mj-ea"/>
                        </a:rPr>
                        <a:t>经济</a:t>
                      </a:r>
                      <a:endParaRPr lang="en-US" altLang="zh-CN" sz="2400" b="1" dirty="0" smtClean="0">
                        <a:solidFill>
                          <a:srgbClr val="000000"/>
                        </a:solidFill>
                        <a:latin typeface="+mj-ea"/>
                        <a:ea typeface="+mj-ea"/>
                      </a:endParaRPr>
                    </a:p>
                    <a:p>
                      <a:pPr algn="ctr"/>
                      <a:r>
                        <a:rPr lang="zh-CN" altLang="en-US" sz="2400" b="1" dirty="0" smtClean="0">
                          <a:solidFill>
                            <a:srgbClr val="000000"/>
                          </a:solidFill>
                          <a:latin typeface="+mj-ea"/>
                          <a:ea typeface="+mj-ea"/>
                        </a:rPr>
                        <a:t>方面</a:t>
                      </a:r>
                      <a:endParaRPr lang="zh-CN" altLang="en-US" sz="2400" b="1" dirty="0" smtClean="0">
                        <a:solidFill>
                          <a:srgbClr val="000000"/>
                        </a:solidFill>
                        <a:latin typeface="+mj-ea"/>
                        <a:ea typeface="+mj-ea"/>
                      </a:endParaRPr>
                    </a:p>
                    <a:p>
                      <a:pPr algn="ctr"/>
                      <a:endParaRPr lang="zh-CN" altLang="en-US" sz="2400" b="1" dirty="0">
                        <a:solidFill>
                          <a:srgbClr val="000000"/>
                        </a:solidFill>
                        <a:latin typeface="+mj-ea"/>
                        <a:ea typeface="+mj-ea"/>
                      </a:endParaRPr>
                    </a:p>
                  </a:txBody>
                  <a:tcPr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dirty="0" smtClean="0">
                          <a:solidFill>
                            <a:srgbClr val="000000"/>
                          </a:solidFill>
                          <a:latin typeface="宋体" panose="02010600030101010101" pitchFamily="2" charset="-122"/>
                          <a:ea typeface="宋体" panose="02010600030101010101" pitchFamily="2" charset="-122"/>
                        </a:rPr>
                        <a:t>奖励农工商业，兴办商会、农会等，改革财政，编制预决算</a:t>
                      </a:r>
                      <a:endParaRPr lang="zh-CN" altLang="en-US" sz="2400" b="0" dirty="0" smtClean="0">
                        <a:solidFill>
                          <a:srgbClr val="000000"/>
                        </a:solidFill>
                        <a:latin typeface="宋体" panose="02010600030101010101" pitchFamily="2" charset="-122"/>
                        <a:ea typeface="宋体" panose="02010600030101010101" pitchFamily="2" charset="-122"/>
                      </a:endParaRPr>
                    </a:p>
                    <a:p>
                      <a:endParaRPr lang="zh-CN" altLang="en-US" sz="2400" b="0" dirty="0">
                        <a:solidFill>
                          <a:srgbClr val="000000"/>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dirty="0" smtClean="0">
                          <a:solidFill>
                            <a:schemeClr val="accent6">
                              <a:lumMod val="75000"/>
                            </a:schemeClr>
                          </a:solidFill>
                          <a:latin typeface="宋体" panose="02010600030101010101" pitchFamily="2" charset="-122"/>
                          <a:ea typeface="宋体" panose="02010600030101010101" pitchFamily="2" charset="-122"/>
                        </a:rPr>
                        <a:t>颁布商法章程，振兴商务，奖励工商，发展实业</a:t>
                      </a:r>
                      <a:endParaRPr lang="zh-CN" altLang="en-US" sz="2400" b="0" dirty="0" smtClean="0">
                        <a:solidFill>
                          <a:schemeClr val="accent6">
                            <a:lumMod val="75000"/>
                          </a:schemeClr>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8638">
                <a:tc>
                  <a:txBody>
                    <a:bodyPr/>
                    <a:lstStyle/>
                    <a:p>
                      <a:pPr algn="ctr"/>
                      <a:r>
                        <a:rPr lang="zh-CN" altLang="en-US" sz="2400" b="1" dirty="0" smtClean="0">
                          <a:solidFill>
                            <a:srgbClr val="000000"/>
                          </a:solidFill>
                          <a:latin typeface="+mj-ea"/>
                          <a:ea typeface="+mj-ea"/>
                        </a:rPr>
                        <a:t>军事</a:t>
                      </a:r>
                      <a:endParaRPr lang="en-US" altLang="zh-CN" sz="2400" b="1" dirty="0" smtClean="0">
                        <a:solidFill>
                          <a:srgbClr val="000000"/>
                        </a:solidFill>
                        <a:latin typeface="+mj-ea"/>
                        <a:ea typeface="+mj-ea"/>
                      </a:endParaRPr>
                    </a:p>
                    <a:p>
                      <a:pPr algn="ctr"/>
                      <a:r>
                        <a:rPr lang="zh-CN" altLang="en-US" sz="2400" b="1" dirty="0" smtClean="0">
                          <a:solidFill>
                            <a:srgbClr val="000000"/>
                          </a:solidFill>
                          <a:latin typeface="+mj-ea"/>
                          <a:ea typeface="+mj-ea"/>
                        </a:rPr>
                        <a:t>方面</a:t>
                      </a:r>
                      <a:endParaRPr lang="en-US" altLang="zh-CN" sz="2400" b="1" dirty="0" smtClean="0">
                        <a:solidFill>
                          <a:srgbClr val="000000"/>
                        </a:solidFill>
                        <a:latin typeface="+mj-ea"/>
                        <a:ea typeface="+mj-ea"/>
                      </a:endParaRPr>
                    </a:p>
                  </a:txBody>
                  <a:tcPr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dirty="0" smtClean="0">
                          <a:solidFill>
                            <a:srgbClr val="000000"/>
                          </a:solidFill>
                          <a:latin typeface="宋体" panose="02010600030101010101" pitchFamily="2" charset="-122"/>
                          <a:ea typeface="宋体" panose="02010600030101010101" pitchFamily="2" charset="-122"/>
                        </a:rPr>
                        <a:t>裁汰绿营，采用西洋兵制，改练新式陆军</a:t>
                      </a:r>
                      <a:endParaRPr lang="zh-CN" altLang="en-US" sz="2400" b="0" dirty="0">
                        <a:solidFill>
                          <a:srgbClr val="000000"/>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dirty="0" smtClean="0">
                          <a:solidFill>
                            <a:schemeClr val="accent6">
                              <a:lumMod val="75000"/>
                            </a:schemeClr>
                          </a:solidFill>
                          <a:latin typeface="宋体" panose="02010600030101010101" pitchFamily="2" charset="-122"/>
                          <a:ea typeface="宋体" panose="02010600030101010101" pitchFamily="2" charset="-122"/>
                        </a:rPr>
                        <a:t>裁撤绿营，扩充军备</a:t>
                      </a:r>
                      <a:r>
                        <a:rPr lang="en-US" altLang="zh-CN" sz="2400" b="0" dirty="0" smtClean="0">
                          <a:solidFill>
                            <a:schemeClr val="accent6">
                              <a:lumMod val="75000"/>
                            </a:schemeClr>
                          </a:solidFill>
                          <a:latin typeface="宋体" panose="02010600030101010101" pitchFamily="2" charset="-122"/>
                          <a:ea typeface="宋体" panose="02010600030101010101" pitchFamily="2" charset="-122"/>
                        </a:rPr>
                        <a:t>,</a:t>
                      </a:r>
                      <a:r>
                        <a:rPr lang="zh-CN" altLang="en-US" sz="2400" b="0" dirty="0" smtClean="0">
                          <a:solidFill>
                            <a:schemeClr val="accent6">
                              <a:lumMod val="75000"/>
                            </a:schemeClr>
                          </a:solidFill>
                          <a:latin typeface="宋体" panose="02010600030101010101" pitchFamily="2" charset="-122"/>
                          <a:ea typeface="宋体" panose="02010600030101010101" pitchFamily="2" charset="-122"/>
                        </a:rPr>
                        <a:t>建立新军</a:t>
                      </a:r>
                      <a:endParaRPr lang="zh-CN" altLang="en-US" sz="2400" b="0" dirty="0">
                        <a:solidFill>
                          <a:schemeClr val="accent6">
                            <a:lumMod val="75000"/>
                          </a:schemeClr>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82489">
                <a:tc>
                  <a:txBody>
                    <a:bodyPr/>
                    <a:lstStyle/>
                    <a:p>
                      <a:pPr algn="ctr"/>
                      <a:r>
                        <a:rPr lang="zh-CN" altLang="en-US" sz="2400" b="1" dirty="0" smtClean="0">
                          <a:solidFill>
                            <a:srgbClr val="000000"/>
                          </a:solidFill>
                          <a:latin typeface="+mj-ea"/>
                          <a:ea typeface="+mj-ea"/>
                        </a:rPr>
                        <a:t>文教</a:t>
                      </a:r>
                      <a:endParaRPr lang="en-US" altLang="zh-CN" sz="2400" b="1" dirty="0" smtClean="0">
                        <a:solidFill>
                          <a:srgbClr val="000000"/>
                        </a:solidFill>
                        <a:latin typeface="+mj-ea"/>
                        <a:ea typeface="+mj-ea"/>
                      </a:endParaRPr>
                    </a:p>
                    <a:p>
                      <a:pPr algn="ctr"/>
                      <a:r>
                        <a:rPr lang="zh-CN" altLang="en-US" sz="2400" b="1" dirty="0" smtClean="0">
                          <a:solidFill>
                            <a:srgbClr val="000000"/>
                          </a:solidFill>
                          <a:latin typeface="+mj-ea"/>
                          <a:ea typeface="+mj-ea"/>
                        </a:rPr>
                        <a:t>方面</a:t>
                      </a:r>
                      <a:endParaRPr lang="zh-CN" altLang="en-US" sz="2400" b="1" dirty="0">
                        <a:solidFill>
                          <a:srgbClr val="000000"/>
                        </a:solidFill>
                        <a:latin typeface="+mj-ea"/>
                        <a:ea typeface="+mj-ea"/>
                      </a:endParaRPr>
                    </a:p>
                  </a:txBody>
                  <a:tcPr marT="45708" marB="4570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b="0" dirty="0" smtClean="0">
                          <a:solidFill>
                            <a:srgbClr val="000000"/>
                          </a:solidFill>
                          <a:latin typeface="宋体" panose="02010600030101010101" pitchFamily="2" charset="-122"/>
                          <a:ea typeface="宋体" panose="02010600030101010101" pitchFamily="2" charset="-122"/>
                        </a:rPr>
                        <a:t>废除八股考试，普遍设立学堂，翻译外国书籍，准设报馆、学会，奖励科学发明</a:t>
                      </a:r>
                      <a:endParaRPr lang="zh-CN" altLang="en-US" sz="2400" b="0" dirty="0">
                        <a:solidFill>
                          <a:srgbClr val="000000"/>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CN" altLang="en-US" sz="2400" b="0" dirty="0" smtClean="0">
                          <a:solidFill>
                            <a:schemeClr val="accent6">
                              <a:lumMod val="75000"/>
                            </a:schemeClr>
                          </a:solidFill>
                          <a:latin typeface="宋体" panose="02010600030101010101" pitchFamily="2" charset="-122"/>
                          <a:ea typeface="宋体" panose="02010600030101010101" pitchFamily="2" charset="-122"/>
                        </a:rPr>
                        <a:t>废除科举考试，兴办学堂，鼓励留学</a:t>
                      </a:r>
                      <a:endParaRPr lang="zh-CN" altLang="en-US" sz="2400" b="0" dirty="0">
                        <a:solidFill>
                          <a:schemeClr val="accent6">
                            <a:lumMod val="75000"/>
                          </a:schemeClr>
                        </a:solidFill>
                        <a:latin typeface="宋体" panose="02010600030101010101" pitchFamily="2" charset="-122"/>
                        <a:ea typeface="宋体" panose="02010600030101010101" pitchFamily="2" charset="-122"/>
                      </a:endParaRPr>
                    </a:p>
                  </a:txBody>
                  <a:tcPr marT="45708" marB="4570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pSp>
        <p:nvGrpSpPr>
          <p:cNvPr id="20" name="组合 19"/>
          <p:cNvGrpSpPr/>
          <p:nvPr/>
        </p:nvGrpSpPr>
        <p:grpSpPr>
          <a:xfrm>
            <a:off x="7467600" y="1424851"/>
            <a:ext cx="4572000" cy="4077779"/>
            <a:chOff x="2971800" y="2006934"/>
            <a:chExt cx="4572000" cy="4077779"/>
          </a:xfrm>
        </p:grpSpPr>
        <p:pic>
          <p:nvPicPr>
            <p:cNvPr id="21" name="Picture 5" descr="C:\Users\Administrator\Desktop\辛亥革命\清末西法练兵.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2006934"/>
              <a:ext cx="4572000" cy="358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0"/>
            <p:cNvSpPr txBox="1">
              <a:spLocks noChangeArrowheads="1"/>
            </p:cNvSpPr>
            <p:nvPr/>
          </p:nvSpPr>
          <p:spPr bwMode="auto">
            <a:xfrm>
              <a:off x="4596572" y="5592270"/>
              <a:ext cx="2947228" cy="492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a:solidFill>
                    <a:srgbClr val="000000"/>
                  </a:solidFill>
                  <a:latin typeface="楷体" panose="02010609060101010101" charset="-122"/>
                  <a:ea typeface="楷体" panose="02010609060101010101" charset="-122"/>
                </a:rPr>
                <a:t>清末采用西法练兵</a:t>
              </a:r>
              <a:endParaRPr lang="zh-CN" altLang="en-US" sz="2600" b="1" dirty="0">
                <a:solidFill>
                  <a:srgbClr val="000000"/>
                </a:solidFill>
                <a:latin typeface="楷体" panose="02010609060101010101" charset="-122"/>
                <a:ea typeface="楷体" panose="02010609060101010101" charset="-122"/>
              </a:endParaRPr>
            </a:p>
          </p:txBody>
        </p:sp>
      </p:grpSp>
      <p:sp>
        <p:nvSpPr>
          <p:cNvPr id="24" name="任意多边形 151"/>
          <p:cNvSpPr>
            <a:spLocks noChangeArrowheads="1"/>
          </p:cNvSpPr>
          <p:nvPr/>
        </p:nvSpPr>
        <p:spPr bwMode="auto">
          <a:xfrm>
            <a:off x="5309959" y="1347470"/>
            <a:ext cx="2070179" cy="5276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rgbClr val="044875"/>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altLang="en-US" sz="2000" b="1" dirty="0" smtClean="0">
                <a:solidFill>
                  <a:schemeClr val="bg1"/>
                </a:solidFill>
                <a:latin typeface="宋体" panose="02010600030101010101" pitchFamily="2" charset="-122"/>
                <a:sym typeface="+mn-ea"/>
              </a:rPr>
              <a:t>“新政”内容</a:t>
            </a:r>
            <a:endParaRPr lang="zh-CN" sz="2000" b="1" dirty="0" smtClean="0">
              <a:solidFill>
                <a:schemeClr val="bg1"/>
              </a:solidFill>
              <a:latin typeface="宋体" panose="02010600030101010101" pitchFamily="2" charset="-122"/>
              <a:sym typeface="+mn-ea"/>
            </a:endParaRPr>
          </a:p>
        </p:txBody>
      </p:sp>
      <p:sp>
        <p:nvSpPr>
          <p:cNvPr id="23" name="矩形 22"/>
          <p:cNvSpPr/>
          <p:nvPr/>
        </p:nvSpPr>
        <p:spPr>
          <a:xfrm>
            <a:off x="1378528" y="1424851"/>
            <a:ext cx="3450158" cy="452978"/>
          </a:xfrm>
          <a:prstGeom prst="rect">
            <a:avLst/>
          </a:prstGeom>
        </p:spPr>
        <p:txBody>
          <a:bodyPr wrap="square">
            <a:spAutoFit/>
          </a:bodyPr>
          <a:lstStyle/>
          <a:p>
            <a:pPr algn="ctr"/>
            <a:r>
              <a:rPr lang="en-US" altLang="zh-CN" sz="2300" b="1" dirty="0">
                <a:latin typeface="宋体" panose="02010600030101010101" pitchFamily="2" charset="-122"/>
              </a:rPr>
              <a:t>1</a:t>
            </a:r>
            <a:r>
              <a:rPr lang="zh-CN" altLang="en-US" sz="2300" b="1" dirty="0" smtClean="0">
                <a:latin typeface="宋体" panose="02010600030101010101" pitchFamily="2" charset="-122"/>
              </a:rPr>
              <a:t>、清末“新政”的推行</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5" presetClass="exit" presetSubtype="0" fill="hold" nodeType="clickEffect">
                                  <p:stCondLst>
                                    <p:cond delay="0"/>
                                  </p:stCondLst>
                                  <p:childTnLst>
                                    <p:anim calcmode="lin" valueType="num">
                                      <p:cBhvr>
                                        <p:cTn id="23" dur="1000"/>
                                        <p:tgtEl>
                                          <p:spTgt spid="20"/>
                                        </p:tgtEl>
                                        <p:attrNameLst>
                                          <p:attrName>ppt_w</p:attrName>
                                        </p:attrNameLst>
                                      </p:cBhvr>
                                      <p:tavLst>
                                        <p:tav tm="0">
                                          <p:val>
                                            <p:strVal val="ppt_w"/>
                                          </p:val>
                                        </p:tav>
                                        <p:tav tm="100000">
                                          <p:val>
                                            <p:strVal val="ppt_w*0.70"/>
                                          </p:val>
                                        </p:tav>
                                      </p:tavLst>
                                    </p:anim>
                                    <p:anim calcmode="lin" valueType="num">
                                      <p:cBhvr>
                                        <p:cTn id="24" dur="1000"/>
                                        <p:tgtEl>
                                          <p:spTgt spid="20"/>
                                        </p:tgtEl>
                                        <p:attrNameLst>
                                          <p:attrName>ppt_h</p:attrName>
                                        </p:attrNameLst>
                                      </p:cBhvr>
                                      <p:tavLst>
                                        <p:tav tm="0">
                                          <p:val>
                                            <p:strVal val="ppt_h"/>
                                          </p:val>
                                        </p:tav>
                                        <p:tav tm="100000">
                                          <p:val>
                                            <p:strVal val="ppt_h"/>
                                          </p:val>
                                        </p:tav>
                                      </p:tavLst>
                                    </p:anim>
                                    <p:animEffect transition="out" filter="fade">
                                      <p:cBhvr>
                                        <p:cTn id="25" dur="1000"/>
                                        <p:tgtEl>
                                          <p:spTgt spid="20"/>
                                        </p:tgtEl>
                                      </p:cBhvr>
                                    </p:animEffect>
                                    <p:set>
                                      <p:cBhvr>
                                        <p:cTn id="26"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2861195" y="132715"/>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035656" y="718242"/>
            <a:ext cx="394335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（二）</a:t>
            </a:r>
            <a:r>
              <a:rPr lang="zh-CN" altLang="en-US" sz="2000" b="1" dirty="0">
                <a:solidFill>
                  <a:srgbClr val="044875"/>
                </a:solidFill>
                <a:latin typeface="黑体" panose="02010609060101010101" pitchFamily="49" charset="-122"/>
                <a:ea typeface="黑体" panose="02010609060101010101" pitchFamily="49" charset="-122"/>
              </a:rPr>
              <a:t>清末</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新政</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及其破产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23" name="Rectangle 3"/>
          <p:cNvSpPr txBox="1">
            <a:spLocks noRot="1" noChangeArrowheads="1"/>
          </p:cNvSpPr>
          <p:nvPr/>
        </p:nvSpPr>
        <p:spPr>
          <a:xfrm>
            <a:off x="989965" y="2102426"/>
            <a:ext cx="10471292" cy="462713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200" dirty="0" smtClean="0">
                <a:solidFill>
                  <a:srgbClr val="000000"/>
                </a:solidFill>
                <a:latin typeface="+mn-ea"/>
              </a:rPr>
              <a:t>1906</a:t>
            </a:r>
            <a:r>
              <a:rPr lang="zh-CN" altLang="en-US" sz="2200" dirty="0" smtClean="0">
                <a:solidFill>
                  <a:srgbClr val="000000"/>
                </a:solidFill>
                <a:latin typeface="+mn-ea"/>
              </a:rPr>
              <a:t>年，宣布“预备仿行立宪”。</a:t>
            </a:r>
            <a:endParaRPr lang="en-US" altLang="zh-CN" sz="2200" dirty="0" smtClean="0">
              <a:solidFill>
                <a:srgbClr val="000000"/>
              </a:solidFill>
              <a:latin typeface="+mn-ea"/>
            </a:endParaRPr>
          </a:p>
          <a:p>
            <a:pPr eaLnBrk="1" hangingPunct="1"/>
            <a:r>
              <a:rPr lang="en-US" altLang="zh-CN" sz="2200" dirty="0" smtClean="0">
                <a:solidFill>
                  <a:srgbClr val="000000"/>
                </a:solidFill>
                <a:latin typeface="+mn-ea"/>
              </a:rPr>
              <a:t>1908</a:t>
            </a:r>
            <a:r>
              <a:rPr lang="zh-CN" altLang="en-US" sz="2200" dirty="0" smtClean="0">
                <a:solidFill>
                  <a:srgbClr val="000000"/>
                </a:solidFill>
                <a:latin typeface="+mn-ea"/>
              </a:rPr>
              <a:t>年，颁布</a:t>
            </a:r>
            <a:r>
              <a:rPr lang="en-US" altLang="zh-CN" sz="2200" dirty="0" smtClean="0">
                <a:solidFill>
                  <a:srgbClr val="000000"/>
                </a:solidFill>
                <a:latin typeface="+mn-ea"/>
              </a:rPr>
              <a:t>《</a:t>
            </a:r>
            <a:r>
              <a:rPr lang="zh-CN" altLang="en-US" sz="2200" dirty="0" smtClean="0">
                <a:solidFill>
                  <a:srgbClr val="000000"/>
                </a:solidFill>
                <a:latin typeface="+mn-ea"/>
              </a:rPr>
              <a:t>钦定宪法大纲</a:t>
            </a:r>
            <a:r>
              <a:rPr lang="en-US" altLang="zh-CN" sz="2200" dirty="0" smtClean="0">
                <a:solidFill>
                  <a:srgbClr val="000000"/>
                </a:solidFill>
                <a:latin typeface="+mn-ea"/>
              </a:rPr>
              <a:t>》</a:t>
            </a:r>
            <a:r>
              <a:rPr lang="zh-CN" altLang="en-US" sz="2200" dirty="0" smtClean="0">
                <a:solidFill>
                  <a:srgbClr val="000000"/>
                </a:solidFill>
                <a:latin typeface="+mn-ea"/>
              </a:rPr>
              <a:t>，溥仪即位，载沣摄政，统治集团内部斗争激烈。</a:t>
            </a:r>
            <a:endParaRPr lang="en-US" altLang="zh-CN" sz="2200" dirty="0" smtClean="0">
              <a:solidFill>
                <a:srgbClr val="000000"/>
              </a:solidFill>
              <a:latin typeface="+mn-ea"/>
            </a:endParaRPr>
          </a:p>
        </p:txBody>
      </p:sp>
      <p:pic>
        <p:nvPicPr>
          <p:cNvPr id="24" name="Picture 4" descr="C:\Users\Administrator\Desktop\辛亥革命\钦定宪法大纲.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3999" y="2971800"/>
            <a:ext cx="9275619" cy="335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8095300" y="2424746"/>
            <a:ext cx="4096700" cy="4304811"/>
            <a:chOff x="7600719" y="2331516"/>
            <a:chExt cx="4096700" cy="4304811"/>
          </a:xfrm>
        </p:grpSpPr>
        <p:pic>
          <p:nvPicPr>
            <p:cNvPr id="20" name="Picture 6" descr="C:\Users\Administrator\Desktop\辛亥革命\溥仪、载沣.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0719" y="2414587"/>
              <a:ext cx="3465422"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
            <p:cNvSpPr txBox="1">
              <a:spLocks noChangeArrowheads="1"/>
            </p:cNvSpPr>
            <p:nvPr/>
          </p:nvSpPr>
          <p:spPr bwMode="auto">
            <a:xfrm>
              <a:off x="11174199" y="2331516"/>
              <a:ext cx="523220" cy="430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200" b="1" dirty="0">
                  <a:solidFill>
                    <a:srgbClr val="000000"/>
                  </a:solidFill>
                  <a:latin typeface="楷体" panose="02010609060101010101" charset="-122"/>
                  <a:ea typeface="楷体" panose="02010609060101010101" charset="-122"/>
                </a:rPr>
                <a:t>溥仪（站）与其父载沣、其弟溥杰</a:t>
              </a:r>
              <a:endParaRPr lang="zh-CN" altLang="en-US" sz="2200" b="1" dirty="0">
                <a:solidFill>
                  <a:srgbClr val="000000"/>
                </a:solidFill>
                <a:latin typeface="楷体" panose="02010609060101010101" charset="-122"/>
                <a:ea typeface="楷体" panose="02010609060101010101" charset="-122"/>
              </a:endParaRPr>
            </a:p>
          </p:txBody>
        </p:sp>
      </p:grpSp>
      <p:sp>
        <p:nvSpPr>
          <p:cNvPr id="2" name="矩形 1"/>
          <p:cNvSpPr/>
          <p:nvPr/>
        </p:nvSpPr>
        <p:spPr>
          <a:xfrm>
            <a:off x="1451927" y="1413395"/>
            <a:ext cx="3473970" cy="446276"/>
          </a:xfrm>
          <a:prstGeom prst="rect">
            <a:avLst/>
          </a:prstGeom>
        </p:spPr>
        <p:txBody>
          <a:bodyPr wrap="square">
            <a:spAutoFit/>
          </a:bodyPr>
          <a:lstStyle/>
          <a:p>
            <a:pPr algn="ctr"/>
            <a:r>
              <a:rPr lang="en-US" altLang="zh-CN" sz="2300" b="1" dirty="0">
                <a:latin typeface="宋体" panose="02010600030101010101" pitchFamily="2" charset="-122"/>
              </a:rPr>
              <a:t>1</a:t>
            </a:r>
            <a:r>
              <a:rPr lang="zh-CN" altLang="en-US" sz="2300" b="1" dirty="0">
                <a:latin typeface="宋体" panose="02010600030101010101" pitchFamily="2" charset="-122"/>
              </a:rPr>
              <a:t>、清末“新政”的推行</a:t>
            </a:r>
            <a:endParaRPr lang="zh-CN" altLang="en-US" sz="2300" b="1" dirty="0">
              <a:latin typeface="宋体" panose="02010600030101010101" pitchFamily="2" charset="-122"/>
            </a:endParaRPr>
          </a:p>
        </p:txBody>
      </p:sp>
      <p:sp>
        <p:nvSpPr>
          <p:cNvPr id="18" name="TextBox 10"/>
          <p:cNvSpPr txBox="1">
            <a:spLocks noChangeArrowheads="1"/>
          </p:cNvSpPr>
          <p:nvPr/>
        </p:nvSpPr>
        <p:spPr bwMode="auto">
          <a:xfrm>
            <a:off x="4825970" y="5831020"/>
            <a:ext cx="2249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rgbClr val="000000"/>
                </a:solidFill>
                <a:latin typeface="宋体" panose="02010600030101010101" pitchFamily="2" charset="-122"/>
              </a:rPr>
              <a:t>《</a:t>
            </a:r>
            <a:r>
              <a:rPr lang="zh-CN" altLang="en-US" sz="2000" b="1" dirty="0">
                <a:solidFill>
                  <a:srgbClr val="000000"/>
                </a:solidFill>
                <a:latin typeface="宋体" panose="02010600030101010101" pitchFamily="2" charset="-122"/>
              </a:rPr>
              <a:t>钦定宪法大纲</a:t>
            </a:r>
            <a:r>
              <a:rPr lang="en-US" altLang="zh-CN" sz="2000" b="1" dirty="0">
                <a:solidFill>
                  <a:srgbClr val="000000"/>
                </a:solidFill>
                <a:latin typeface="宋体" panose="02010600030101010101" pitchFamily="2" charset="-122"/>
              </a:rPr>
              <a:t>》</a:t>
            </a:r>
            <a:endParaRPr lang="zh-CN" altLang="en-US" sz="2000" b="1" dirty="0">
              <a:solidFill>
                <a:srgbClr val="000000"/>
              </a:solidFill>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501794" y="160949"/>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72845" y="788786"/>
            <a:ext cx="394335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（二）</a:t>
            </a:r>
            <a:r>
              <a:rPr lang="zh-CN" altLang="en-US" sz="2000" b="1" dirty="0">
                <a:solidFill>
                  <a:srgbClr val="044875"/>
                </a:solidFill>
                <a:latin typeface="黑体" panose="02010609060101010101" pitchFamily="49" charset="-122"/>
                <a:ea typeface="黑体" panose="02010609060101010101" pitchFamily="49" charset="-122"/>
              </a:rPr>
              <a:t>清末</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新政</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及其破产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pic>
        <p:nvPicPr>
          <p:cNvPr id="25" name="Picture 6" descr="C:\Users\Administrator\Desktop\辛亥革命\皇族内阁.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2845" y="2473738"/>
            <a:ext cx="5092642" cy="369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0"/>
          <p:cNvSpPr txBox="1">
            <a:spLocks noChangeArrowheads="1"/>
          </p:cNvSpPr>
          <p:nvPr/>
        </p:nvSpPr>
        <p:spPr bwMode="auto">
          <a:xfrm>
            <a:off x="2049145" y="6171637"/>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latin typeface="宋体" panose="02010600030101010101" pitchFamily="2" charset="-122"/>
              </a:rPr>
              <a:t>“皇族内阁”成员合影</a:t>
            </a:r>
            <a:endParaRPr lang="zh-CN" altLang="en-US" sz="2000" b="1" dirty="0">
              <a:solidFill>
                <a:srgbClr val="000000"/>
              </a:solidFill>
              <a:latin typeface="宋体" panose="02010600030101010101" pitchFamily="2" charset="-122"/>
            </a:endParaRPr>
          </a:p>
        </p:txBody>
      </p:sp>
      <p:sp>
        <p:nvSpPr>
          <p:cNvPr id="28" name="圆角矩形 27"/>
          <p:cNvSpPr/>
          <p:nvPr/>
        </p:nvSpPr>
        <p:spPr>
          <a:xfrm>
            <a:off x="7169726" y="1484630"/>
            <a:ext cx="4599709" cy="497395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spcBef>
                <a:spcPts val="0"/>
              </a:spcBef>
              <a:spcAft>
                <a:spcPts val="0"/>
              </a:spcAft>
              <a:defRPr/>
            </a:pPr>
            <a:r>
              <a:rPr lang="zh-CN" altLang="en-US" sz="2500" dirty="0" smtClean="0">
                <a:solidFill>
                  <a:schemeClr val="accent1">
                    <a:lumMod val="50000"/>
                  </a:schemeClr>
                </a:solidFill>
                <a:latin typeface="宋体" panose="02010600030101010101" pitchFamily="2" charset="-122"/>
              </a:rPr>
              <a:t>    </a:t>
            </a:r>
            <a:r>
              <a:rPr lang="zh-CN" altLang="en-US" sz="2300" dirty="0" smtClean="0">
                <a:solidFill>
                  <a:schemeClr val="accent1">
                    <a:lumMod val="50000"/>
                  </a:schemeClr>
                </a:solidFill>
                <a:latin typeface="宋体" panose="02010600030101010101" pitchFamily="2" charset="-122"/>
              </a:rPr>
              <a:t>1911年5月</a:t>
            </a:r>
            <a:r>
              <a:rPr lang="zh-CN" altLang="en-US" sz="2300" dirty="0">
                <a:solidFill>
                  <a:schemeClr val="accent1">
                    <a:lumMod val="50000"/>
                  </a:schemeClr>
                </a:solidFill>
                <a:latin typeface="宋体" panose="02010600030101010101" pitchFamily="2" charset="-122"/>
              </a:rPr>
              <a:t>，成立责任内阁。13名大臣中满族9人，其中</a:t>
            </a:r>
            <a:r>
              <a:rPr lang="zh-CN" altLang="en-US" sz="2300" dirty="0" smtClean="0">
                <a:solidFill>
                  <a:schemeClr val="accent1">
                    <a:lumMod val="50000"/>
                  </a:schemeClr>
                </a:solidFill>
                <a:latin typeface="宋体" panose="02010600030101010101" pitchFamily="2" charset="-122"/>
              </a:rPr>
              <a:t>皇族5</a:t>
            </a:r>
            <a:r>
              <a:rPr lang="zh-CN" altLang="en-US" sz="2300" dirty="0">
                <a:solidFill>
                  <a:schemeClr val="accent1">
                    <a:lumMod val="50000"/>
                  </a:schemeClr>
                </a:solidFill>
                <a:latin typeface="宋体" panose="02010600030101010101" pitchFamily="2" charset="-122"/>
              </a:rPr>
              <a:t>人，被讥为“皇族内阁”。</a:t>
            </a:r>
            <a:endParaRPr lang="zh-CN" altLang="en-US" sz="2300" dirty="0">
              <a:solidFill>
                <a:schemeClr val="accent1">
                  <a:lumMod val="50000"/>
                </a:schemeClr>
              </a:solidFill>
              <a:latin typeface="宋体" panose="02010600030101010101" pitchFamily="2" charset="-122"/>
            </a:endParaRPr>
          </a:p>
          <a:p>
            <a:pPr fontAlgn="auto">
              <a:lnSpc>
                <a:spcPct val="150000"/>
              </a:lnSpc>
              <a:spcBef>
                <a:spcPts val="0"/>
              </a:spcBef>
              <a:spcAft>
                <a:spcPts val="0"/>
              </a:spcAft>
              <a:defRPr/>
            </a:pPr>
            <a:r>
              <a:rPr lang="zh-CN" altLang="en-US" sz="2300" dirty="0">
                <a:solidFill>
                  <a:schemeClr val="accent1">
                    <a:lumMod val="50000"/>
                  </a:schemeClr>
                </a:solidFill>
                <a:latin typeface="宋体" panose="02010600030101010101" pitchFamily="2" charset="-122"/>
              </a:rPr>
              <a:t>  </a:t>
            </a:r>
            <a:r>
              <a:rPr lang="zh-CN" altLang="en-US" sz="2300" dirty="0" smtClean="0">
                <a:solidFill>
                  <a:schemeClr val="accent1">
                    <a:lumMod val="50000"/>
                  </a:schemeClr>
                </a:solidFill>
                <a:latin typeface="宋体" panose="02010600030101010101" pitchFamily="2" charset="-122"/>
              </a:rPr>
              <a:t> “皇族内阁”</a:t>
            </a:r>
            <a:r>
              <a:rPr lang="zh-CN" altLang="en-US" sz="2300" dirty="0">
                <a:solidFill>
                  <a:schemeClr val="accent1">
                    <a:lumMod val="50000"/>
                  </a:schemeClr>
                </a:solidFill>
                <a:latin typeface="宋体" panose="02010600030101010101" pitchFamily="2" charset="-122"/>
              </a:rPr>
              <a:t>的成立，宣告了清末“新政”的破产。</a:t>
            </a:r>
            <a:endParaRPr lang="zh-CN" altLang="en-US" sz="2300" dirty="0">
              <a:solidFill>
                <a:schemeClr val="accent1">
                  <a:lumMod val="50000"/>
                </a:schemeClr>
              </a:solidFill>
              <a:latin typeface="宋体" panose="02010600030101010101" pitchFamily="2" charset="-122"/>
            </a:endParaRPr>
          </a:p>
          <a:p>
            <a:pPr fontAlgn="auto">
              <a:lnSpc>
                <a:spcPct val="150000"/>
              </a:lnSpc>
              <a:spcBef>
                <a:spcPts val="0"/>
              </a:spcBef>
              <a:spcAft>
                <a:spcPts val="0"/>
              </a:spcAft>
              <a:defRPr/>
            </a:pPr>
            <a:r>
              <a:rPr lang="zh-CN" altLang="en-US" sz="2300" dirty="0">
                <a:solidFill>
                  <a:schemeClr val="accent2">
                    <a:lumMod val="50000"/>
                  </a:schemeClr>
                </a:solidFill>
                <a:latin typeface="宋体" panose="02010600030101010101" pitchFamily="2" charset="-122"/>
              </a:rPr>
              <a:t>   </a:t>
            </a:r>
            <a:r>
              <a:rPr lang="zh-CN" altLang="en-US" sz="2300" dirty="0" smtClean="0">
                <a:solidFill>
                  <a:schemeClr val="accent2">
                    <a:lumMod val="50000"/>
                  </a:schemeClr>
                </a:solidFill>
                <a:latin typeface="宋体" panose="02010600030101010101" pitchFamily="2" charset="-122"/>
              </a:rPr>
              <a:t> </a:t>
            </a:r>
            <a:r>
              <a:rPr lang="zh-CN" altLang="en-US" sz="2300" b="1" dirty="0" smtClean="0">
                <a:solidFill>
                  <a:schemeClr val="accent2">
                    <a:lumMod val="50000"/>
                  </a:schemeClr>
                </a:solidFill>
                <a:latin typeface="宋体" panose="02010600030101010101" pitchFamily="2" charset="-122"/>
              </a:rPr>
              <a:t>这不仅</a:t>
            </a:r>
            <a:r>
              <a:rPr lang="zh-CN" altLang="en-US" sz="2300" b="1" dirty="0">
                <a:solidFill>
                  <a:schemeClr val="accent2">
                    <a:lumMod val="50000"/>
                  </a:schemeClr>
                </a:solidFill>
                <a:latin typeface="宋体" panose="02010600030101010101" pitchFamily="2" charset="-122"/>
              </a:rPr>
              <a:t>使立宪派大失所望，也使统治集团内部因满、汉矛盾和中央与地方矛盾的尖锐而分崩离析。</a:t>
            </a:r>
            <a:endParaRPr lang="zh-CN" altLang="en-US" sz="2300" b="1" dirty="0">
              <a:solidFill>
                <a:schemeClr val="accent2">
                  <a:lumMod val="50000"/>
                </a:schemeClr>
              </a:solidFill>
              <a:latin typeface="宋体" panose="02010600030101010101" pitchFamily="2" charset="-122"/>
            </a:endParaRPr>
          </a:p>
        </p:txBody>
      </p:sp>
      <p:sp>
        <p:nvSpPr>
          <p:cNvPr id="18" name="矩形 17"/>
          <p:cNvSpPr/>
          <p:nvPr/>
        </p:nvSpPr>
        <p:spPr>
          <a:xfrm>
            <a:off x="1451927" y="1677626"/>
            <a:ext cx="3473970" cy="446276"/>
          </a:xfrm>
          <a:prstGeom prst="rect">
            <a:avLst/>
          </a:prstGeom>
        </p:spPr>
        <p:txBody>
          <a:bodyPr wrap="square">
            <a:spAutoFit/>
          </a:bodyPr>
          <a:lstStyle/>
          <a:p>
            <a:pPr algn="ctr"/>
            <a:r>
              <a:rPr lang="en-US" altLang="zh-CN" sz="2300" b="1" dirty="0" smtClean="0">
                <a:latin typeface="宋体" panose="02010600030101010101" pitchFamily="2" charset="-122"/>
              </a:rPr>
              <a:t>2</a:t>
            </a:r>
            <a:r>
              <a:rPr lang="zh-CN" altLang="en-US" sz="2300" b="1" dirty="0" smtClean="0">
                <a:latin typeface="宋体" panose="02010600030101010101" pitchFamily="2" charset="-122"/>
              </a:rPr>
              <a:t>、</a:t>
            </a:r>
            <a:r>
              <a:rPr lang="zh-CN" altLang="en-US" sz="2300" b="1" dirty="0">
                <a:latin typeface="宋体" panose="02010600030101010101" pitchFamily="2" charset="-122"/>
              </a:rPr>
              <a:t>清末“新政”</a:t>
            </a:r>
            <a:r>
              <a:rPr lang="zh-CN" altLang="en-US" sz="2300" b="1" dirty="0" smtClean="0">
                <a:latin typeface="宋体" panose="02010600030101010101" pitchFamily="2" charset="-122"/>
              </a:rPr>
              <a:t>的破产</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501794" y="160949"/>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394335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（二）</a:t>
            </a:r>
            <a:r>
              <a:rPr lang="zh-CN" altLang="en-US" sz="2000" b="1" dirty="0">
                <a:solidFill>
                  <a:srgbClr val="044875"/>
                </a:solidFill>
                <a:latin typeface="黑体" panose="02010609060101010101" pitchFamily="49" charset="-122"/>
                <a:ea typeface="黑体" panose="02010609060101010101" pitchFamily="49" charset="-122"/>
              </a:rPr>
              <a:t>清末</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新政</a:t>
            </a:r>
            <a:r>
              <a:rPr lang="en-US" altLang="zh-CN" sz="2000" b="1" dirty="0">
                <a:solidFill>
                  <a:srgbClr val="044875"/>
                </a:solidFill>
                <a:latin typeface="黑体" panose="02010609060101010101" pitchFamily="49" charset="-122"/>
                <a:ea typeface="黑体" panose="02010609060101010101" pitchFamily="49" charset="-122"/>
              </a:rPr>
              <a:t>”</a:t>
            </a:r>
            <a:r>
              <a:rPr lang="zh-CN" altLang="en-US" sz="2000" b="1" dirty="0">
                <a:solidFill>
                  <a:srgbClr val="044875"/>
                </a:solidFill>
                <a:latin typeface="黑体" panose="02010609060101010101" pitchFamily="49" charset="-122"/>
                <a:ea typeface="黑体" panose="02010609060101010101" pitchFamily="49" charset="-122"/>
              </a:rPr>
              <a:t>及其破产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246908"/>
            <a:ext cx="1543165" cy="5455471"/>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28" name="圆角矩形 27"/>
          <p:cNvSpPr/>
          <p:nvPr/>
        </p:nvSpPr>
        <p:spPr>
          <a:xfrm>
            <a:off x="7285113" y="1566768"/>
            <a:ext cx="4599709" cy="3944621"/>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lnSpc>
                <a:spcPts val="3400"/>
              </a:lnSpc>
              <a:spcBef>
                <a:spcPts val="0"/>
              </a:spcBef>
              <a:spcAft>
                <a:spcPts val="0"/>
              </a:spcAft>
              <a:defRPr/>
            </a:pPr>
            <a:r>
              <a:rPr lang="zh-CN" altLang="en-US" sz="2400" b="1" dirty="0">
                <a:solidFill>
                  <a:schemeClr val="accent1">
                    <a:lumMod val="50000"/>
                  </a:schemeClr>
                </a:solidFill>
                <a:latin typeface="宋体" panose="02010600030101010101" pitchFamily="2" charset="-122"/>
                <a:cs typeface="微软雅黑" panose="020B0503020204020204" pitchFamily="34" charset="-122"/>
              </a:rPr>
              <a:t>评价</a:t>
            </a:r>
            <a:r>
              <a:rPr lang="zh-CN" altLang="en-US" sz="2400" dirty="0">
                <a:solidFill>
                  <a:schemeClr val="accent1">
                    <a:lumMod val="50000"/>
                  </a:schemeClr>
                </a:solidFill>
                <a:latin typeface="宋体" panose="02010600030101010101" pitchFamily="2" charset="-122"/>
                <a:cs typeface="微软雅黑" panose="020B0503020204020204" pitchFamily="34" charset="-122"/>
              </a:rPr>
              <a:t>：“新政”促进了民族工商业的发展；推动了革命形势的高涨；为辛亥革命奠定了经济基础、思想基础和阶级基础；</a:t>
            </a:r>
            <a:endParaRPr lang="zh-CN" altLang="en-US" sz="2400" dirty="0">
              <a:solidFill>
                <a:schemeClr val="accent1">
                  <a:lumMod val="50000"/>
                </a:schemeClr>
              </a:solidFill>
              <a:latin typeface="宋体" panose="02010600030101010101" pitchFamily="2" charset="-122"/>
              <a:cs typeface="微软雅黑" panose="020B0503020204020204" pitchFamily="34" charset="-122"/>
            </a:endParaRPr>
          </a:p>
          <a:p>
            <a:pPr eaLnBrk="1" fontAlgn="auto" hangingPunct="1">
              <a:lnSpc>
                <a:spcPts val="3400"/>
              </a:lnSpc>
              <a:spcBef>
                <a:spcPts val="0"/>
              </a:spcBef>
              <a:spcAft>
                <a:spcPts val="0"/>
              </a:spcAft>
              <a:defRPr/>
            </a:pPr>
            <a:r>
              <a:rPr lang="zh-CN" altLang="en-US" sz="2400" dirty="0">
                <a:solidFill>
                  <a:schemeClr val="accent1">
                    <a:lumMod val="50000"/>
                  </a:schemeClr>
                </a:solidFill>
                <a:latin typeface="宋体" panose="02010600030101010101" pitchFamily="2" charset="-122"/>
                <a:cs typeface="微软雅黑" panose="020B0503020204020204" pitchFamily="34" charset="-122"/>
              </a:rPr>
              <a:t>   实质是维护清王朝的封建专制统治，但最终却使得统治集团内部离心离德，分崩离析。</a:t>
            </a:r>
            <a:endParaRPr lang="zh-CN" altLang="en-US" sz="2400" dirty="0">
              <a:solidFill>
                <a:schemeClr val="accent1">
                  <a:lumMod val="50000"/>
                </a:schemeClr>
              </a:solidFill>
              <a:latin typeface="宋体" panose="02010600030101010101" pitchFamily="2" charset="-122"/>
              <a:cs typeface="微软雅黑" panose="020B0503020204020204" pitchFamily="34" charset="-122"/>
            </a:endParaRPr>
          </a:p>
        </p:txBody>
      </p:sp>
      <p:pic>
        <p:nvPicPr>
          <p:cNvPr id="18" name="Picture 5" descr="C:\Users\Administrator\Desktop\辛亥革命\申报漫画.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9684" y="2535222"/>
            <a:ext cx="5164138" cy="348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656761" y="5748273"/>
            <a:ext cx="5535239" cy="954107"/>
          </a:xfrm>
          <a:prstGeom prst="rect">
            <a:avLst/>
          </a:prstGeom>
        </p:spPr>
        <p:txBody>
          <a:bodyPr wrap="square">
            <a:spAutoFit/>
          </a:bodyPr>
          <a:lstStyle/>
          <a:p>
            <a:pPr eaLnBrk="1" hangingPunct="1"/>
            <a:r>
              <a:rPr lang="zh-CN" altLang="en-US" sz="2800" b="1" dirty="0">
                <a:solidFill>
                  <a:srgbClr val="0066FF"/>
                </a:solidFill>
                <a:latin typeface="楷体" panose="02010609060101010101" charset="-122"/>
                <a:ea typeface="楷体" panose="02010609060101010101" charset="-122"/>
              </a:rPr>
              <a:t>这些事件表明</a:t>
            </a:r>
            <a:r>
              <a:rPr lang="zh-CN" altLang="en-US" sz="2800" b="1" dirty="0" smtClean="0">
                <a:solidFill>
                  <a:srgbClr val="0066FF"/>
                </a:solidFill>
                <a:latin typeface="楷体" panose="02010609060101010101" charset="-122"/>
                <a:ea typeface="楷体" panose="02010609060101010101" charset="-122"/>
              </a:rPr>
              <a:t>：</a:t>
            </a:r>
            <a:endParaRPr lang="en-US" altLang="zh-CN" sz="2800" b="1" dirty="0" smtClean="0">
              <a:solidFill>
                <a:srgbClr val="0066FF"/>
              </a:solidFill>
              <a:latin typeface="楷体" panose="02010609060101010101" charset="-122"/>
              <a:ea typeface="楷体" panose="02010609060101010101" charset="-122"/>
            </a:endParaRPr>
          </a:p>
          <a:p>
            <a:pPr eaLnBrk="1" hangingPunct="1"/>
            <a:r>
              <a:rPr lang="zh-CN" altLang="en-US" sz="2800" b="1" dirty="0" smtClean="0">
                <a:solidFill>
                  <a:srgbClr val="0066FF"/>
                </a:solidFill>
                <a:latin typeface="楷体" panose="02010609060101010101" charset="-122"/>
                <a:ea typeface="楷体" panose="02010609060101010101" charset="-122"/>
              </a:rPr>
              <a:t>     上层</a:t>
            </a:r>
            <a:r>
              <a:rPr lang="zh-CN" altLang="en-US" sz="2800" b="1" dirty="0">
                <a:solidFill>
                  <a:srgbClr val="0066FF"/>
                </a:solidFill>
                <a:latin typeface="楷体" panose="02010609060101010101" charset="-122"/>
                <a:ea typeface="楷体" panose="02010609060101010101" charset="-122"/>
              </a:rPr>
              <a:t>已经不能照旧统治下去！</a:t>
            </a:r>
            <a:endParaRPr lang="zh-CN" altLang="en-US" sz="2800" b="1" dirty="0">
              <a:solidFill>
                <a:srgbClr val="0066FF"/>
              </a:solidFill>
              <a:latin typeface="楷体" panose="02010609060101010101" charset="-122"/>
              <a:ea typeface="楷体" panose="02010609060101010101" charset="-122"/>
            </a:endParaRPr>
          </a:p>
        </p:txBody>
      </p:sp>
      <p:sp>
        <p:nvSpPr>
          <p:cNvPr id="21" name="TextBox 10"/>
          <p:cNvSpPr txBox="1">
            <a:spLocks noChangeArrowheads="1"/>
          </p:cNvSpPr>
          <p:nvPr/>
        </p:nvSpPr>
        <p:spPr bwMode="auto">
          <a:xfrm>
            <a:off x="854710" y="6135013"/>
            <a:ext cx="57374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00"/>
                </a:solidFill>
                <a:latin typeface="楷体" panose="02010609060101010101" charset="-122"/>
                <a:ea typeface="楷体" panose="02010609060101010101" charset="-122"/>
              </a:rPr>
              <a:t>漫画：</a:t>
            </a:r>
            <a:r>
              <a:rPr lang="en-US" altLang="zh-CN" sz="2000" b="1" dirty="0">
                <a:solidFill>
                  <a:srgbClr val="000000"/>
                </a:solidFill>
                <a:latin typeface="楷体" panose="02010609060101010101" charset="-122"/>
                <a:ea typeface="楷体" panose="02010609060101010101" charset="-122"/>
              </a:rPr>
              <a:t>1911</a:t>
            </a:r>
            <a:r>
              <a:rPr lang="zh-CN" altLang="en-US" sz="2000" b="1" dirty="0">
                <a:solidFill>
                  <a:srgbClr val="000000"/>
                </a:solidFill>
                <a:latin typeface="楷体" panose="02010609060101010101" charset="-122"/>
                <a:ea typeface="楷体" panose="02010609060101010101" charset="-122"/>
              </a:rPr>
              <a:t>年</a:t>
            </a:r>
            <a:r>
              <a:rPr lang="en-US" altLang="zh-CN" sz="2000" b="1" dirty="0">
                <a:solidFill>
                  <a:srgbClr val="000000"/>
                </a:solidFill>
                <a:latin typeface="楷体" panose="02010609060101010101" charset="-122"/>
                <a:ea typeface="楷体" panose="02010609060101010101" charset="-122"/>
              </a:rPr>
              <a:t>《</a:t>
            </a:r>
            <a:r>
              <a:rPr lang="zh-CN" altLang="en-US" sz="2000" b="1" dirty="0">
                <a:solidFill>
                  <a:srgbClr val="000000"/>
                </a:solidFill>
                <a:latin typeface="楷体" panose="02010609060101010101" charset="-122"/>
                <a:ea typeface="楷体" panose="02010609060101010101" charset="-122"/>
              </a:rPr>
              <a:t>申报</a:t>
            </a:r>
            <a:r>
              <a:rPr lang="en-US" altLang="zh-CN" sz="2000" b="1" dirty="0">
                <a:solidFill>
                  <a:srgbClr val="000000"/>
                </a:solidFill>
                <a:latin typeface="楷体" panose="02010609060101010101" charset="-122"/>
                <a:ea typeface="楷体" panose="02010609060101010101" charset="-122"/>
              </a:rPr>
              <a:t>》</a:t>
            </a:r>
            <a:r>
              <a:rPr lang="zh-CN" altLang="en-US" sz="2000" b="1" dirty="0">
                <a:solidFill>
                  <a:srgbClr val="000000"/>
                </a:solidFill>
                <a:latin typeface="楷体" panose="02010609060101010101" charset="-122"/>
                <a:ea typeface="楷体" panose="02010609060101010101" charset="-122"/>
              </a:rPr>
              <a:t>讽刺清廷假立宪 、真专制</a:t>
            </a:r>
            <a:endParaRPr lang="zh-CN" altLang="en-US" sz="2000" b="1" dirty="0">
              <a:solidFill>
                <a:srgbClr val="000000"/>
              </a:solidFill>
              <a:latin typeface="楷体" panose="02010609060101010101" charset="-122"/>
              <a:ea typeface="楷体" panose="02010609060101010101" charset="-122"/>
            </a:endParaRPr>
          </a:p>
        </p:txBody>
      </p:sp>
      <p:sp>
        <p:nvSpPr>
          <p:cNvPr id="23" name="矩形 22"/>
          <p:cNvSpPr/>
          <p:nvPr/>
        </p:nvSpPr>
        <p:spPr>
          <a:xfrm>
            <a:off x="1397375" y="1746777"/>
            <a:ext cx="3473970" cy="446276"/>
          </a:xfrm>
          <a:prstGeom prst="rect">
            <a:avLst/>
          </a:prstGeom>
        </p:spPr>
        <p:txBody>
          <a:bodyPr wrap="square">
            <a:spAutoFit/>
          </a:bodyPr>
          <a:lstStyle/>
          <a:p>
            <a:pPr algn="ctr"/>
            <a:r>
              <a:rPr lang="en-US" altLang="zh-CN" sz="2300" b="1" dirty="0" smtClean="0">
                <a:latin typeface="宋体" panose="02010600030101010101" pitchFamily="2" charset="-122"/>
              </a:rPr>
              <a:t>2</a:t>
            </a:r>
            <a:r>
              <a:rPr lang="zh-CN" altLang="en-US" sz="2300" b="1" dirty="0" smtClean="0">
                <a:latin typeface="宋体" panose="02010600030101010101" pitchFamily="2" charset="-122"/>
              </a:rPr>
              <a:t>、</a:t>
            </a:r>
            <a:r>
              <a:rPr lang="zh-CN" altLang="en-US" sz="2300" b="1" dirty="0">
                <a:latin typeface="宋体" panose="02010600030101010101" pitchFamily="2" charset="-122"/>
              </a:rPr>
              <a:t>清末“新政”</a:t>
            </a:r>
            <a:r>
              <a:rPr lang="zh-CN" altLang="en-US" sz="2300" b="1" dirty="0" smtClean="0">
                <a:latin typeface="宋体" panose="02010600030101010101" pitchFamily="2" charset="-122"/>
              </a:rPr>
              <a:t>的破产</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31358" y="14349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77165" y="1218883"/>
            <a:ext cx="1249853"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98187" y="172783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864350" y="736190"/>
            <a:ext cx="5785831" cy="651965"/>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（三）</a:t>
            </a:r>
            <a:r>
              <a:rPr lang="zh-CN" altLang="en-US" sz="2000" b="1" dirty="0">
                <a:solidFill>
                  <a:srgbClr val="044875"/>
                </a:solidFill>
                <a:latin typeface="黑体" panose="02010609060101010101" pitchFamily="49" charset="-122"/>
                <a:ea typeface="黑体" panose="02010609060101010101" pitchFamily="49" charset="-122"/>
              </a:rPr>
              <a:t>资产阶级革命派的阶级基础和骨干力量</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6" name="任意多边形 151"/>
          <p:cNvSpPr>
            <a:spLocks noChangeArrowheads="1"/>
          </p:cNvSpPr>
          <p:nvPr/>
        </p:nvSpPr>
        <p:spPr bwMode="auto">
          <a:xfrm>
            <a:off x="1059969" y="1727835"/>
            <a:ext cx="5590211" cy="1347471"/>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40000"/>
              </a:lnSpc>
            </a:pPr>
            <a:r>
              <a:rPr lang="en-US" sz="2000" dirty="0" smtClean="0">
                <a:solidFill>
                  <a:schemeClr val="tx2"/>
                </a:solidFill>
                <a:latin typeface="宋体" panose="02010600030101010101" pitchFamily="2" charset="-122"/>
                <a:sym typeface="+mn-ea"/>
              </a:rPr>
              <a:t>1.</a:t>
            </a:r>
            <a:r>
              <a:rPr sz="2000" dirty="0" smtClean="0">
                <a:solidFill>
                  <a:schemeClr val="tx2"/>
                </a:solidFill>
                <a:latin typeface="宋体" panose="02010600030101010101" pitchFamily="2" charset="-122"/>
                <a:sym typeface="+mn-ea"/>
              </a:rPr>
              <a:t>民族资本主义的初步发展，民族资产阶级及与它相联系的社会力量也在发展，这构成了资产阶级革命派形成的阶级基础。</a:t>
            </a:r>
            <a:endParaRPr sz="2000" dirty="0" smtClean="0">
              <a:solidFill>
                <a:schemeClr val="tx2"/>
              </a:solidFill>
              <a:latin typeface="宋体" panose="02010600030101010101" pitchFamily="2" charset="-122"/>
              <a:sym typeface="+mn-ea"/>
            </a:endParaRPr>
          </a:p>
        </p:txBody>
      </p:sp>
      <p:graphicFrame>
        <p:nvGraphicFramePr>
          <p:cNvPr id="18" name="图表 17"/>
          <p:cNvGraphicFramePr/>
          <p:nvPr/>
        </p:nvGraphicFramePr>
        <p:xfrm>
          <a:off x="864350" y="3250248"/>
          <a:ext cx="7042150" cy="3402330"/>
        </p:xfrm>
        <a:graphic>
          <a:graphicData uri="http://schemas.openxmlformats.org/drawingml/2006/chart">
            <c:chart xmlns:c="http://schemas.openxmlformats.org/drawingml/2006/chart" xmlns:r="http://schemas.openxmlformats.org/officeDocument/2006/relationships" r:id="rId1"/>
          </a:graphicData>
        </a:graphic>
      </p:graphicFrame>
      <p:sp>
        <p:nvSpPr>
          <p:cNvPr id="2" name="矩形 1"/>
          <p:cNvSpPr/>
          <p:nvPr/>
        </p:nvSpPr>
        <p:spPr>
          <a:xfrm>
            <a:off x="8312727" y="2085109"/>
            <a:ext cx="3449782" cy="4154984"/>
          </a:xfrm>
          <a:prstGeom prst="rect">
            <a:avLst/>
          </a:prstGeom>
        </p:spPr>
        <p:txBody>
          <a:bodyPr wrap="square">
            <a:spAutoFit/>
          </a:bodyPr>
          <a:lstStyle/>
          <a:p>
            <a:pPr eaLnBrk="1" hangingPunct="1"/>
            <a:r>
              <a:rPr lang="en-US" altLang="zh-CN" sz="2400" b="1" dirty="0" smtClean="0">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设立厂矿的数目和投资额逐渐增加；</a:t>
            </a:r>
            <a:endParaRPr lang="zh-CN" altLang="en-US" sz="2400" b="1" dirty="0">
              <a:solidFill>
                <a:srgbClr val="000000"/>
              </a:solidFill>
              <a:latin typeface="宋体" panose="02010600030101010101" pitchFamily="2" charset="-122"/>
            </a:endParaRPr>
          </a:p>
          <a:p>
            <a:pPr eaLnBrk="1" hangingPunct="1"/>
            <a:endParaRPr lang="en-US" altLang="zh-CN" sz="2400" b="1" dirty="0" smtClean="0">
              <a:solidFill>
                <a:srgbClr val="000000"/>
              </a:solidFill>
              <a:latin typeface="宋体" panose="02010600030101010101" pitchFamily="2" charset="-122"/>
            </a:endParaRPr>
          </a:p>
          <a:p>
            <a:pPr eaLnBrk="1" hangingPunct="1"/>
            <a:r>
              <a:rPr lang="en-US" altLang="zh-CN" sz="2400" b="1" dirty="0" smtClean="0">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设厂主要集中在江浙、两湖和广东，三地区占民族资本企业总数的一半以上。</a:t>
            </a:r>
            <a:endParaRPr lang="en-US" altLang="zh-CN" sz="2400" b="1" dirty="0">
              <a:solidFill>
                <a:srgbClr val="000000"/>
              </a:solidFill>
              <a:latin typeface="宋体" panose="02010600030101010101" pitchFamily="2" charset="-122"/>
            </a:endParaRPr>
          </a:p>
          <a:p>
            <a:pPr eaLnBrk="1" hangingPunct="1"/>
            <a:endParaRPr lang="en-US" altLang="zh-CN" sz="2400" b="1" dirty="0" smtClean="0">
              <a:solidFill>
                <a:srgbClr val="000000"/>
              </a:solidFill>
              <a:latin typeface="宋体" panose="02010600030101010101" pitchFamily="2" charset="-122"/>
            </a:endParaRPr>
          </a:p>
          <a:p>
            <a:pPr eaLnBrk="1" hangingPunct="1"/>
            <a:r>
              <a:rPr lang="en-US" altLang="zh-CN" sz="2400" b="1" dirty="0" smtClean="0">
                <a:solidFill>
                  <a:srgbClr val="000000"/>
                </a:solidFill>
                <a:latin typeface="宋体" panose="02010600030101010101" pitchFamily="2" charset="-122"/>
              </a:rPr>
              <a:t>▲</a:t>
            </a:r>
            <a:r>
              <a:rPr lang="zh-CN" altLang="en-US" sz="2400" b="1" dirty="0">
                <a:solidFill>
                  <a:srgbClr val="000000"/>
                </a:solidFill>
                <a:latin typeface="宋体" panose="02010600030101010101" pitchFamily="2" charset="-122"/>
              </a:rPr>
              <a:t>发展较快的是轻工业，</a:t>
            </a:r>
            <a:r>
              <a:rPr lang="zh-CN" altLang="en-US" sz="2400" b="1" dirty="0" smtClean="0">
                <a:solidFill>
                  <a:srgbClr val="000000"/>
                </a:solidFill>
                <a:latin typeface="宋体" panose="02010600030101010101" pitchFamily="2" charset="-122"/>
              </a:rPr>
              <a:t>其中以</a:t>
            </a:r>
            <a:r>
              <a:rPr lang="zh-CN" altLang="en-US" sz="2400" b="1" dirty="0">
                <a:solidFill>
                  <a:srgbClr val="000000"/>
                </a:solidFill>
                <a:latin typeface="宋体" panose="02010600030101010101" pitchFamily="2" charset="-122"/>
              </a:rPr>
              <a:t>棉纺织、面粉加工等行业最为</a:t>
            </a:r>
            <a:r>
              <a:rPr lang="zh-CN" altLang="en-US" sz="2400" b="1" dirty="0" smtClean="0">
                <a:solidFill>
                  <a:srgbClr val="000000"/>
                </a:solidFill>
                <a:latin typeface="宋体" panose="02010600030101010101" pitchFamily="2" charset="-122"/>
              </a:rPr>
              <a:t>显著。</a:t>
            </a:r>
            <a:endParaRPr lang="zh-CN" altLang="en-US" sz="2400" b="1" dirty="0">
              <a:solidFill>
                <a:srgbClr val="000000"/>
              </a:solidFill>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animBg="1"/>
      <p:bldP spid="6"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200" y="629245"/>
            <a:ext cx="9829801" cy="5384800"/>
          </a:xfrm>
          <a:prstGeom prst="rect">
            <a:avLst/>
          </a:prstGeom>
          <a:noFill/>
        </p:spPr>
        <p:txBody>
          <a:bodyPr wrap="square" rtlCol="0" anchor="t">
            <a:spAutoFit/>
          </a:bodyPr>
          <a:lstStyle/>
          <a:p>
            <a:r>
              <a:rPr lang="zh-CN" altLang="en-US" sz="2800" b="1" dirty="0">
                <a:solidFill>
                  <a:srgbClr val="FF0000"/>
                </a:solidFill>
                <a:latin typeface="黑体" panose="02010609060101010101" pitchFamily="49" charset="-122"/>
                <a:ea typeface="黑体" panose="02010609060101010101" pitchFamily="49" charset="-122"/>
              </a:rPr>
              <a:t>教学</a:t>
            </a:r>
            <a:r>
              <a:rPr lang="zh-CN" altLang="en-US" sz="2800" b="1" dirty="0" smtClean="0">
                <a:solidFill>
                  <a:srgbClr val="FF0000"/>
                </a:solidFill>
                <a:latin typeface="黑体" panose="02010609060101010101" pitchFamily="49" charset="-122"/>
                <a:ea typeface="黑体" panose="02010609060101010101" pitchFamily="49" charset="-122"/>
              </a:rPr>
              <a:t>目的</a:t>
            </a:r>
            <a:endParaRPr lang="en-US" altLang="zh-CN" sz="2800" b="1" dirty="0" smtClean="0">
              <a:solidFill>
                <a:srgbClr val="FF0000"/>
              </a:solidFill>
              <a:latin typeface="黑体" panose="02010609060101010101" pitchFamily="49" charset="-122"/>
              <a:ea typeface="黑体" panose="02010609060101010101" pitchFamily="49" charset="-122"/>
            </a:endParaRPr>
          </a:p>
          <a:p>
            <a:pPr latinLnBrk="1">
              <a:lnSpc>
                <a:spcPct val="150000"/>
              </a:lnSpc>
            </a:pPr>
            <a:r>
              <a:rPr lang="zh-CN" altLang="en-US" sz="2400" dirty="0">
                <a:solidFill>
                  <a:schemeClr val="accent1">
                    <a:lumMod val="50000"/>
                  </a:schemeClr>
                </a:solidFill>
                <a:latin typeface="黑体" panose="02010609060101010101" pitchFamily="49" charset="-122"/>
                <a:ea typeface="黑体" panose="02010609060101010101" pitchFamily="49" charset="-122"/>
              </a:rPr>
              <a:t> </a:t>
            </a:r>
            <a:r>
              <a:rPr lang="zh-CN" altLang="en-US" sz="2400" dirty="0" smtClean="0">
                <a:solidFill>
                  <a:schemeClr val="accent1">
                    <a:lumMod val="50000"/>
                  </a:schemeClr>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了解</a:t>
            </a:r>
            <a:r>
              <a:rPr lang="zh-CN" altLang="en-US" sz="2400" dirty="0" smtClean="0">
                <a:latin typeface="黑体" panose="02010609060101010101" pitchFamily="49" charset="-122"/>
                <a:ea typeface="黑体" panose="02010609060101010101" pitchFamily="49" charset="-122"/>
              </a:rPr>
              <a:t>辛亥革命前的中国社会状况和辛亥革命爆发的社会历史条件</a:t>
            </a:r>
            <a:r>
              <a:rPr lang="zh-CN"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了解</a:t>
            </a:r>
            <a:r>
              <a:rPr lang="zh-CN" altLang="en-US" sz="2400" dirty="0" smtClean="0">
                <a:latin typeface="黑体" panose="02010609060101010101" pitchFamily="49" charset="-122"/>
                <a:ea typeface="黑体" panose="02010609060101010101" pitchFamily="49" charset="-122"/>
              </a:rPr>
              <a:t>以孙中山为代表的资产阶级革命派的基本情况，把握三民主义学术及革命派与改良派 论战的主要内容</a:t>
            </a:r>
            <a:r>
              <a:rPr lang="zh-CN"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了解</a:t>
            </a:r>
            <a:r>
              <a:rPr lang="zh-CN" altLang="en-US" sz="2400" dirty="0" smtClean="0">
                <a:latin typeface="黑体" panose="02010609060101010101" pitchFamily="49" charset="-122"/>
                <a:ea typeface="黑体" panose="02010609060101010101" pitchFamily="49" charset="-122"/>
              </a:rPr>
              <a:t>武昌起义和中华民国成立的基本史实，把握</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中华民族临时约法</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的主要内容</a:t>
            </a:r>
            <a:r>
              <a:rPr lang="zh-CN" altLang="en-US" sz="2400" dirty="0" smtClean="0">
                <a:latin typeface="黑体" panose="02010609060101010101" pitchFamily="49" charset="-122"/>
                <a:ea typeface="黑体" panose="02010609060101010101" pitchFamily="49" charset="-122"/>
              </a:rPr>
              <a:t>。了解</a:t>
            </a:r>
            <a:r>
              <a:rPr lang="zh-CN" altLang="en-US" sz="2400" dirty="0" smtClean="0">
                <a:latin typeface="黑体" panose="02010609060101010101" pitchFamily="49" charset="-122"/>
                <a:ea typeface="黑体" panose="02010609060101010101" pitchFamily="49" charset="-122"/>
              </a:rPr>
              <a:t>北洋军阀的专制统治，把握革命党人挽救共和的努力及其受挫的基本</a:t>
            </a:r>
            <a:r>
              <a:rPr lang="zh-CN" altLang="en-US" sz="2400" dirty="0" smtClean="0">
                <a:latin typeface="黑体" panose="02010609060101010101" pitchFamily="49" charset="-122"/>
                <a:ea typeface="黑体" panose="02010609060101010101" pitchFamily="49" charset="-122"/>
              </a:rPr>
              <a:t>史实。</a:t>
            </a:r>
            <a:endParaRPr lang="en-US" altLang="zh-CN" sz="2400" dirty="0" smtClean="0">
              <a:latin typeface="黑体" panose="02010609060101010101" pitchFamily="49" charset="-122"/>
              <a:ea typeface="黑体" panose="02010609060101010101" pitchFamily="49" charset="-122"/>
            </a:endParaRPr>
          </a:p>
          <a:p>
            <a:pPr latinLnBrk="1"/>
            <a:r>
              <a:rPr lang="zh-CN" altLang="en-US" sz="2800" dirty="0" smtClean="0">
                <a:solidFill>
                  <a:srgbClr val="FF0000"/>
                </a:solidFill>
                <a:latin typeface="黑体" panose="02010609060101010101" pitchFamily="49" charset="-122"/>
                <a:ea typeface="黑体" panose="02010609060101010101" pitchFamily="49" charset="-122"/>
              </a:rPr>
              <a:t>教学要求</a:t>
            </a:r>
            <a:endParaRPr lang="en-US" altLang="zh-CN" sz="2800" dirty="0" smtClean="0">
              <a:solidFill>
                <a:srgbClr val="FF0000"/>
              </a:solidFill>
              <a:latin typeface="黑体" panose="02010609060101010101" pitchFamily="49" charset="-122"/>
              <a:ea typeface="黑体" panose="02010609060101010101" pitchFamily="49" charset="-122"/>
            </a:endParaRPr>
          </a:p>
          <a:p>
            <a:pPr latinLnBrk="1">
              <a:lnSpc>
                <a:spcPct val="150000"/>
              </a:lnSpc>
            </a:pP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认识到孙中山代表的中国民族资产阶级，为了挽救中华民族的危亡，进行了坚决的反抗的都整，但是由于自身的局限性，其不能领导中国革命取得胜利，说明资产阶级共和国的方案在中国行不通。</a:t>
            </a:r>
            <a:endParaRPr lang="en-US" altLang="zh-CN" sz="2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31358" y="14349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77165" y="1218883"/>
            <a:ext cx="1249853"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98187" y="172783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825741" y="570328"/>
            <a:ext cx="5785831" cy="882015"/>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44875"/>
                </a:solidFill>
                <a:latin typeface="黑体" panose="02010609060101010101" pitchFamily="49" charset="-122"/>
                <a:ea typeface="黑体" panose="02010609060101010101" pitchFamily="49" charset="-122"/>
              </a:rPr>
              <a:t>（三）</a:t>
            </a:r>
            <a:r>
              <a:rPr lang="zh-CN" altLang="en-US" sz="2000" b="1" dirty="0">
                <a:solidFill>
                  <a:srgbClr val="044875"/>
                </a:solidFill>
                <a:latin typeface="黑体" panose="02010609060101010101" pitchFamily="49" charset="-122"/>
                <a:ea typeface="黑体" panose="02010609060101010101" pitchFamily="49" charset="-122"/>
              </a:rPr>
              <a:t>资产阶级革命派的阶级基础和骨干力量</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1" name="任意多边形 151"/>
          <p:cNvSpPr>
            <a:spLocks noChangeArrowheads="1"/>
          </p:cNvSpPr>
          <p:nvPr/>
        </p:nvSpPr>
        <p:spPr bwMode="auto">
          <a:xfrm>
            <a:off x="1059970" y="1755143"/>
            <a:ext cx="5317375" cy="1410104"/>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40000"/>
              </a:lnSpc>
            </a:pPr>
            <a:r>
              <a:rPr lang="en-US" sz="2000" dirty="0" smtClean="0">
                <a:solidFill>
                  <a:schemeClr val="tx2"/>
                </a:solidFill>
                <a:latin typeface="宋体" panose="02010600030101010101" pitchFamily="2" charset="-122"/>
                <a:sym typeface="+mn-ea"/>
              </a:rPr>
              <a:t>2.</a:t>
            </a:r>
            <a:r>
              <a:rPr sz="2000" dirty="0" smtClean="0">
                <a:solidFill>
                  <a:schemeClr val="tx2"/>
                </a:solidFill>
                <a:latin typeface="宋体" panose="02010600030101010101" pitchFamily="2" charset="-122"/>
                <a:sym typeface="+mn-ea"/>
              </a:rPr>
              <a:t>一批资产阶级、小资产阶级知识分子，接触到西方资本主义思想文化，开始摸索救国救民的新道路，他们成为辛亥革命的中坚力量。</a:t>
            </a:r>
            <a:endParaRPr sz="2000" dirty="0" smtClean="0">
              <a:solidFill>
                <a:schemeClr val="tx2"/>
              </a:solidFill>
              <a:latin typeface="宋体" panose="02010600030101010101" pitchFamily="2" charset="-122"/>
              <a:sym typeface="+mn-ea"/>
            </a:endParaRPr>
          </a:p>
        </p:txBody>
      </p:sp>
      <p:pic>
        <p:nvPicPr>
          <p:cNvPr id="23" name="Picture 2" descr="C:\Users\Administrator\Desktop\辛亥革命\留日学生.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0415" y="3387997"/>
            <a:ext cx="4001947" cy="322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0"/>
          <p:cNvSpPr txBox="1">
            <a:spLocks noChangeArrowheads="1"/>
          </p:cNvSpPr>
          <p:nvPr/>
        </p:nvSpPr>
        <p:spPr bwMode="auto">
          <a:xfrm>
            <a:off x="8243223" y="4063348"/>
            <a:ext cx="59920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dirty="0" smtClean="0">
                <a:solidFill>
                  <a:srgbClr val="000000"/>
                </a:solidFill>
                <a:latin typeface="宋体" panose="02010600030101010101" pitchFamily="2" charset="-122"/>
              </a:rPr>
              <a:t>中国留日青年学生</a:t>
            </a:r>
            <a:endParaRPr lang="zh-CN" altLang="en-US" sz="2000" b="1" dirty="0">
              <a:solidFill>
                <a:srgbClr val="000000"/>
              </a:solidFill>
              <a:latin typeface="宋体" panose="02010600030101010101" pitchFamily="2" charset="-122"/>
            </a:endParaRPr>
          </a:p>
        </p:txBody>
      </p:sp>
      <p:pic>
        <p:nvPicPr>
          <p:cNvPr id="25" name="Picture 4" descr="C:\Users\Administrator\Desktop\辛亥革命\吴玉章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4045" y="2712547"/>
            <a:ext cx="3090493" cy="394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550602" y="1402789"/>
            <a:ext cx="5717598" cy="1323439"/>
          </a:xfrm>
          <a:prstGeom prst="rect">
            <a:avLst/>
          </a:prstGeom>
        </p:spPr>
        <p:txBody>
          <a:bodyPr wrap="square">
            <a:spAutoFit/>
          </a:bodyPr>
          <a:lstStyle/>
          <a:p>
            <a:pPr marL="0" indent="0" eaLnBrk="1" hangingPunct="1">
              <a:buFont typeface="Wingdings" panose="05000000000000000000" pitchFamily="2" charset="2"/>
              <a:buNone/>
            </a:pPr>
            <a:r>
              <a:rPr lang="zh-CN" altLang="en-US" sz="2000" b="1" dirty="0">
                <a:solidFill>
                  <a:srgbClr val="000000"/>
                </a:solidFill>
                <a:latin typeface="楷体" panose="02010609060101010101" charset="-122"/>
                <a:ea typeface="楷体" panose="02010609060101010101" charset="-122"/>
              </a:rPr>
              <a:t>东亚风云大陆沉，浮槎东渡起雄心。</a:t>
            </a:r>
            <a:br>
              <a:rPr lang="en-US" altLang="zh-CN" sz="2000" b="1" dirty="0">
                <a:solidFill>
                  <a:srgbClr val="000000"/>
                </a:solidFill>
                <a:latin typeface="楷体" panose="02010609060101010101" charset="-122"/>
                <a:ea typeface="楷体" panose="02010609060101010101" charset="-122"/>
              </a:rPr>
            </a:br>
            <a:r>
              <a:rPr lang="en-US" altLang="zh-CN" sz="2000" b="1" dirty="0">
                <a:solidFill>
                  <a:srgbClr val="000000"/>
                </a:solidFill>
                <a:latin typeface="楷体" panose="02010609060101010101" charset="-122"/>
                <a:ea typeface="楷体" panose="02010609060101010101" charset="-122"/>
              </a:rPr>
              <a:t>    </a:t>
            </a:r>
            <a:r>
              <a:rPr lang="zh-CN" altLang="en-US" sz="2000" b="1" dirty="0">
                <a:solidFill>
                  <a:srgbClr val="000000"/>
                </a:solidFill>
                <a:latin typeface="楷体" panose="02010609060101010101" charset="-122"/>
                <a:ea typeface="楷体" panose="02010609060101010101" charset="-122"/>
              </a:rPr>
              <a:t>为寻富国强兵策，强忍抛妻离子情。</a:t>
            </a:r>
            <a:br>
              <a:rPr lang="en-US" altLang="zh-CN" sz="2000" b="1" dirty="0">
                <a:solidFill>
                  <a:srgbClr val="000000"/>
                </a:solidFill>
                <a:latin typeface="楷体" panose="02010609060101010101" charset="-122"/>
                <a:ea typeface="楷体" panose="02010609060101010101" charset="-122"/>
              </a:rPr>
            </a:br>
            <a:r>
              <a:rPr lang="en-US" altLang="zh-CN" sz="2000" b="1" dirty="0">
                <a:solidFill>
                  <a:srgbClr val="000000"/>
                </a:solidFill>
                <a:latin typeface="楷体" panose="02010609060101010101" charset="-122"/>
                <a:ea typeface="楷体" panose="02010609060101010101" charset="-122"/>
              </a:rPr>
              <a:t>         ——</a:t>
            </a:r>
            <a:r>
              <a:rPr lang="zh-CN" altLang="en-US" sz="2000" b="1" dirty="0">
                <a:solidFill>
                  <a:srgbClr val="000000"/>
                </a:solidFill>
                <a:latin typeface="楷体" panose="02010609060101010101" charset="-122"/>
                <a:ea typeface="楷体" panose="02010609060101010101" charset="-122"/>
              </a:rPr>
              <a:t>吴玉章</a:t>
            </a:r>
            <a:r>
              <a:rPr lang="en-US" altLang="zh-CN" sz="2000" b="1" dirty="0">
                <a:solidFill>
                  <a:srgbClr val="000000"/>
                </a:solidFill>
                <a:latin typeface="楷体" panose="02010609060101010101" charset="-122"/>
                <a:ea typeface="楷体" panose="02010609060101010101" charset="-122"/>
              </a:rPr>
              <a:t>《</a:t>
            </a:r>
            <a:r>
              <a:rPr lang="zh-CN" altLang="en-US" sz="2000" b="1" dirty="0">
                <a:solidFill>
                  <a:srgbClr val="000000"/>
                </a:solidFill>
                <a:latin typeface="楷体" panose="02010609060101010101" charset="-122"/>
                <a:ea typeface="楷体" panose="02010609060101010101" charset="-122"/>
              </a:rPr>
              <a:t>纪念辛亥革命五十周年</a:t>
            </a:r>
            <a:r>
              <a:rPr lang="en-US" altLang="zh-CN" sz="2000" b="1" dirty="0">
                <a:solidFill>
                  <a:srgbClr val="000000"/>
                </a:solidFill>
                <a:latin typeface="楷体" panose="02010609060101010101" charset="-122"/>
                <a:ea typeface="楷体" panose="02010609060101010101" charset="-122"/>
              </a:rPr>
              <a:t>》</a:t>
            </a:r>
            <a:br>
              <a:rPr lang="en-US" altLang="zh-CN" sz="2000" b="1" dirty="0">
                <a:solidFill>
                  <a:srgbClr val="000000"/>
                </a:solidFill>
                <a:latin typeface="楷体" panose="02010609060101010101" charset="-122"/>
                <a:ea typeface="楷体" panose="02010609060101010101" charset="-122"/>
              </a:rPr>
            </a:br>
            <a:endParaRPr lang="zh-CN" altLang="en-US" sz="2000" b="1" dirty="0">
              <a:solidFill>
                <a:srgbClr val="000000"/>
              </a:solidFill>
            </a:endParaRPr>
          </a:p>
        </p:txBody>
      </p:sp>
      <p:pic>
        <p:nvPicPr>
          <p:cNvPr id="20" name="Picture 4" descr="C:\Users\Administrator\Desktop\辛亥革命\京师大学堂校牌.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08" y="3359907"/>
            <a:ext cx="2620724" cy="325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0"/>
          <p:cNvSpPr txBox="1">
            <a:spLocks noChangeArrowheads="1"/>
          </p:cNvSpPr>
          <p:nvPr/>
        </p:nvSpPr>
        <p:spPr bwMode="auto">
          <a:xfrm>
            <a:off x="3622151" y="4277995"/>
            <a:ext cx="59920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dirty="0" smtClean="0">
                <a:solidFill>
                  <a:srgbClr val="000000"/>
                </a:solidFill>
                <a:latin typeface="宋体" panose="02010600030101010101" pitchFamily="2" charset="-122"/>
              </a:rPr>
              <a:t>京师大学堂校牌</a:t>
            </a:r>
            <a:endParaRPr lang="zh-CN" altLang="en-US" sz="2000" b="1" dirty="0">
              <a:solidFill>
                <a:srgbClr val="000000"/>
              </a:solidFill>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304540" y="189230"/>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二、资产阶级革命派的活动</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37" name="圆角矩形 36"/>
          <p:cNvSpPr/>
          <p:nvPr/>
        </p:nvSpPr>
        <p:spPr>
          <a:xfrm>
            <a:off x="8716010" y="1582420"/>
            <a:ext cx="3234690" cy="277812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a:t>1894</a:t>
            </a:r>
            <a:r>
              <a:rPr lang="zh-CN" altLang="en-US" sz="100"/>
              <a:t>年</a:t>
            </a:r>
            <a:endParaRPr lang="zh-CN" altLang="en-US" sz="100"/>
          </a:p>
        </p:txBody>
      </p:sp>
      <p:sp>
        <p:nvSpPr>
          <p:cNvPr id="49" name="TextBox 7"/>
          <p:cNvSpPr>
            <a:spLocks noChangeArrowheads="1"/>
          </p:cNvSpPr>
          <p:nvPr/>
        </p:nvSpPr>
        <p:spPr bwMode="auto">
          <a:xfrm>
            <a:off x="991870" y="5020945"/>
            <a:ext cx="4144010" cy="1372299"/>
          </a:xfrm>
          <a:prstGeom prst="rect">
            <a:avLst/>
          </a:prstGeom>
          <a:noFill/>
          <a:ln w="9525">
            <a:solidFill>
              <a:srgbClr val="044875"/>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r" fontAlgn="auto">
              <a:lnSpc>
                <a:spcPct val="130000"/>
              </a:lnSpc>
              <a:spcBef>
                <a:spcPts val="0"/>
              </a:spcBef>
              <a:spcAft>
                <a:spcPts val="0"/>
              </a:spcAft>
              <a:defRPr/>
            </a:pPr>
            <a:r>
              <a:rPr sz="2400" dirty="0">
                <a:solidFill>
                  <a:schemeClr val="accent1">
                    <a:lumMod val="50000"/>
                  </a:schemeClr>
                </a:solidFill>
                <a:latin typeface="楷体" panose="02010609060101010101" charset="-122"/>
                <a:ea typeface="楷体" panose="02010609060101010101" charset="-122"/>
                <a:cs typeface="华文楷体" panose="02010600040101010101" charset="-122"/>
                <a:sym typeface="+mn-ea"/>
              </a:rPr>
              <a:t>“</a:t>
            </a:r>
            <a:r>
              <a:rPr sz="2400" b="1" dirty="0">
                <a:solidFill>
                  <a:schemeClr val="accent1">
                    <a:lumMod val="50000"/>
                  </a:schemeClr>
                </a:solidFill>
                <a:latin typeface="楷体" panose="02010609060101010101" charset="-122"/>
                <a:ea typeface="楷体" panose="02010609060101010101" charset="-122"/>
                <a:cs typeface="华文楷体" panose="02010600040101010101" charset="-122"/>
                <a:sym typeface="+mn-ea"/>
              </a:rPr>
              <a:t>人能尽其才，地能尽其利，物能尽其用，货能畅其流</a:t>
            </a:r>
            <a:r>
              <a:rPr sz="2400" dirty="0">
                <a:solidFill>
                  <a:schemeClr val="accent1">
                    <a:lumMod val="50000"/>
                  </a:schemeClr>
                </a:solidFill>
                <a:latin typeface="楷体" panose="02010609060101010101" charset="-122"/>
                <a:ea typeface="楷体" panose="02010609060101010101" charset="-122"/>
                <a:cs typeface="华文楷体" panose="02010600040101010101" charset="-122"/>
                <a:sym typeface="+mn-ea"/>
              </a:rPr>
              <a:t>”</a:t>
            </a:r>
            <a:r>
              <a:rPr lang="zh-CN" sz="2400" dirty="0">
                <a:solidFill>
                  <a:schemeClr val="accent1">
                    <a:lumMod val="50000"/>
                  </a:schemeClr>
                </a:solidFill>
                <a:latin typeface="楷体" panose="02010609060101010101" charset="-122"/>
                <a:ea typeface="楷体" panose="02010609060101010101" charset="-122"/>
                <a:cs typeface="华文楷体" panose="02010600040101010101" charset="-122"/>
                <a:sym typeface="+mn-ea"/>
              </a:rPr>
              <a:t>。</a:t>
            </a:r>
            <a:r>
              <a:rPr lang="en-US" altLang="zh-CN" sz="2400" b="1" dirty="0">
                <a:solidFill>
                  <a:schemeClr val="accent1">
                    <a:lumMod val="50000"/>
                  </a:schemeClr>
                </a:solidFill>
                <a:latin typeface="楷体" panose="02010609060101010101" charset="-122"/>
                <a:ea typeface="楷体" panose="02010609060101010101" charset="-122"/>
                <a:cs typeface="微软雅黑" panose="020B0503020204020204" pitchFamily="34" charset="-122"/>
                <a:sym typeface="+mn-ea"/>
              </a:rPr>
              <a:t>            </a:t>
            </a:r>
            <a:r>
              <a:rPr lang="en-US" altLang="zh-CN" sz="2400" dirty="0">
                <a:solidFill>
                  <a:schemeClr val="accent1">
                    <a:lumMod val="50000"/>
                  </a:schemeClr>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accent1">
                    <a:lumMod val="50000"/>
                  </a:schemeClr>
                </a:solidFill>
                <a:latin typeface="楷体" panose="02010609060101010101" charset="-122"/>
                <a:ea typeface="楷体" panose="02010609060101010101" charset="-122"/>
                <a:cs typeface="楷体" panose="02010609060101010101" charset="-122"/>
                <a:sym typeface="+mn-ea"/>
              </a:rPr>
              <a:t>孙中山</a:t>
            </a:r>
            <a:endParaRPr lang="zh-CN" altLang="en-US" sz="2400" dirty="0">
              <a:solidFill>
                <a:schemeClr val="accent1">
                  <a:lumMod val="50000"/>
                </a:schemeClr>
              </a:solidFill>
              <a:latin typeface="楷体" panose="02010609060101010101" charset="-122"/>
              <a:ea typeface="楷体" panose="02010609060101010101" charset="-122"/>
              <a:cs typeface="楷体" panose="02010609060101010101" charset="-122"/>
              <a:sym typeface="+mn-ea"/>
            </a:endParaRPr>
          </a:p>
        </p:txBody>
      </p:sp>
      <p:sp>
        <p:nvSpPr>
          <p:cNvPr id="10" name="圆角矩形 9"/>
          <p:cNvSpPr/>
          <p:nvPr/>
        </p:nvSpPr>
        <p:spPr>
          <a:xfrm>
            <a:off x="1183467" y="855980"/>
            <a:ext cx="507873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（一）孙中山与资产阶级民主革命的开始</a:t>
            </a:r>
            <a:endParaRPr lang="zh-CN" altLang="en-US" sz="2000" b="1" dirty="0">
              <a:solidFill>
                <a:srgbClr val="044875"/>
              </a:solidFill>
              <a:latin typeface="黑体" panose="02010609060101010101" pitchFamily="49" charset="-122"/>
              <a:ea typeface="黑体" panose="02010609060101010101" pitchFamily="49" charset="-122"/>
            </a:endParaRPr>
          </a:p>
        </p:txBody>
      </p:sp>
      <p:pic>
        <p:nvPicPr>
          <p:cNvPr id="21507" name="图片 7"/>
          <p:cNvPicPr>
            <a:picLocks noChangeAspect="1"/>
          </p:cNvPicPr>
          <p:nvPr/>
        </p:nvPicPr>
        <p:blipFill>
          <a:blip r:embed="rId1"/>
          <a:stretch>
            <a:fillRect/>
          </a:stretch>
        </p:blipFill>
        <p:spPr>
          <a:xfrm>
            <a:off x="991870" y="1582420"/>
            <a:ext cx="3483610" cy="2778760"/>
          </a:xfrm>
          <a:prstGeom prst="rect">
            <a:avLst/>
          </a:prstGeom>
          <a:noFill/>
          <a:ln w="9525">
            <a:noFill/>
          </a:ln>
        </p:spPr>
      </p:pic>
      <p:sp>
        <p:nvSpPr>
          <p:cNvPr id="18439" name="文本框 3"/>
          <p:cNvSpPr txBox="1">
            <a:spLocks noChangeArrowheads="1"/>
          </p:cNvSpPr>
          <p:nvPr/>
        </p:nvSpPr>
        <p:spPr bwMode="auto">
          <a:xfrm>
            <a:off x="1047115" y="4361180"/>
            <a:ext cx="33737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刊登孙中山</a:t>
            </a:r>
            <a:r>
              <a:rPr kumimoji="0" lang="en-US" altLang="zh-CN"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a:t>
            </a:r>
            <a:r>
              <a:rPr kumimoji="0" lang="zh-CN" altLang="en-US"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上李辅相书</a:t>
            </a:r>
            <a:r>
              <a:rPr kumimoji="0" lang="en-US" altLang="zh-CN"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a:t>
            </a:r>
            <a:r>
              <a:rPr kumimoji="0" lang="zh-CN" altLang="en-US"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的</a:t>
            </a:r>
            <a:r>
              <a:rPr kumimoji="0" lang="en-US" altLang="zh-CN"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a:t>
            </a:r>
            <a:r>
              <a:rPr kumimoji="0" lang="zh-CN" altLang="en-US"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万国公报</a:t>
            </a:r>
            <a:r>
              <a:rPr kumimoji="0" lang="en-US" altLang="zh-CN"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a:t>
            </a:r>
            <a:endParaRPr kumimoji="0" lang="en-US" altLang="zh-CN" sz="1800" b="0" i="0" u="none" strike="noStrike" kern="1200" cap="none" spc="0" normalizeH="0" baseline="0" noProof="0" dirty="0">
              <a:ln>
                <a:noFill/>
              </a:ln>
              <a:solidFill>
                <a:srgbClr val="044875"/>
              </a:solidFill>
              <a:effectLst/>
              <a:uLnTx/>
              <a:uFillTx/>
              <a:latin typeface="宋体" panose="02010600030101010101" pitchFamily="2" charset="-122"/>
              <a:cs typeface="+mn-ea"/>
              <a:sym typeface="+mn-lt"/>
            </a:endParaRPr>
          </a:p>
        </p:txBody>
      </p:sp>
      <p:pic>
        <p:nvPicPr>
          <p:cNvPr id="21" name="图片 20"/>
          <p:cNvPicPr>
            <a:picLocks noChangeAspect="1"/>
          </p:cNvPicPr>
          <p:nvPr/>
        </p:nvPicPr>
        <p:blipFill rotWithShape="1">
          <a:blip r:embed="rId2" cstate="print"/>
          <a:srcRect l="2619" t="-427" r="9572" b="2790"/>
          <a:stretch>
            <a:fillRect/>
          </a:stretch>
        </p:blipFill>
        <p:spPr>
          <a:xfrm>
            <a:off x="6125210" y="1691005"/>
            <a:ext cx="2225040" cy="2653665"/>
          </a:xfrm>
          <a:prstGeom prst="roundRect">
            <a:avLst>
              <a:gd name="adj" fmla="val 8594"/>
            </a:avLst>
          </a:prstGeom>
          <a:solidFill>
            <a:srgbClr val="FFFFFF">
              <a:shade val="85000"/>
            </a:srgbClr>
          </a:solidFill>
          <a:ln>
            <a:noFill/>
          </a:ln>
          <a:effectLst/>
        </p:spPr>
      </p:pic>
      <p:sp>
        <p:nvSpPr>
          <p:cNvPr id="22" name="TextBox 7"/>
          <p:cNvSpPr>
            <a:spLocks noChangeArrowheads="1"/>
          </p:cNvSpPr>
          <p:nvPr/>
        </p:nvSpPr>
        <p:spPr bwMode="auto">
          <a:xfrm>
            <a:off x="8780780" y="1691005"/>
            <a:ext cx="3169920" cy="256032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l" fontAlgn="auto">
              <a:lnSpc>
                <a:spcPct val="160000"/>
              </a:lnSpc>
              <a:spcBef>
                <a:spcPts val="0"/>
              </a:spcBef>
              <a:spcAft>
                <a:spcPts val="0"/>
              </a:spcAft>
              <a:defRPr/>
            </a:pPr>
            <a:r>
              <a:rPr lang="en-US" sz="24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dirty="0">
                <a:solidFill>
                  <a:schemeClr val="accent1">
                    <a:lumMod val="50000"/>
                  </a:schemeClr>
                </a:solidFill>
                <a:latin typeface="宋体" panose="02010600030101010101" pitchFamily="2" charset="-122"/>
                <a:cs typeface="微软雅黑" panose="020B0503020204020204" pitchFamily="34" charset="-122"/>
                <a:sym typeface="+mn-ea"/>
              </a:rPr>
              <a:t>1894年秋，孙中山在美国檀香山组织成立了兴中会。</a:t>
            </a:r>
            <a:endParaRPr sz="2000" dirty="0">
              <a:solidFill>
                <a:schemeClr val="accent1">
                  <a:lumMod val="50000"/>
                </a:schemeClr>
              </a:solidFill>
              <a:latin typeface="宋体" panose="02010600030101010101" pitchFamily="2" charset="-122"/>
              <a:cs typeface="微软雅黑" panose="020B0503020204020204" pitchFamily="34" charset="-122"/>
              <a:sym typeface="+mn-ea"/>
            </a:endParaRPr>
          </a:p>
          <a:p>
            <a:pPr algn="l" fontAlgn="auto">
              <a:lnSpc>
                <a:spcPct val="160000"/>
              </a:lnSpc>
              <a:spcBef>
                <a:spcPts val="0"/>
              </a:spcBef>
              <a:spcAft>
                <a:spcPts val="0"/>
              </a:spcAft>
              <a:defRPr/>
            </a:pPr>
            <a:r>
              <a:rPr sz="2000" dirty="0">
                <a:solidFill>
                  <a:schemeClr val="accent1">
                    <a:lumMod val="50000"/>
                  </a:schemeClr>
                </a:solidFill>
                <a:latin typeface="宋体" panose="02010600030101010101" pitchFamily="2" charset="-122"/>
                <a:cs typeface="微软雅黑" panose="020B0503020204020204" pitchFamily="34" charset="-122"/>
                <a:sym typeface="+mn-ea"/>
              </a:rPr>
              <a:t>   会员入会誓词为：“</a:t>
            </a:r>
            <a:r>
              <a:rPr sz="2000" b="1" dirty="0">
                <a:solidFill>
                  <a:schemeClr val="accent1">
                    <a:lumMod val="50000"/>
                  </a:schemeClr>
                </a:solidFill>
                <a:latin typeface="宋体" panose="02010600030101010101" pitchFamily="2" charset="-122"/>
                <a:cs typeface="微软雅黑" panose="020B0503020204020204" pitchFamily="34" charset="-122"/>
                <a:sym typeface="+mn-ea"/>
              </a:rPr>
              <a:t>驱除鞑虏，恢复中国，创立合众政府。”</a:t>
            </a:r>
            <a:endParaRPr sz="2000" b="1" dirty="0">
              <a:solidFill>
                <a:schemeClr val="accent1">
                  <a:lumMod val="50000"/>
                </a:schemeClr>
              </a:solidFill>
              <a:latin typeface="宋体" panose="02010600030101010101" pitchFamily="2" charset="-122"/>
              <a:cs typeface="微软雅黑" panose="020B0503020204020204" pitchFamily="34" charset="-122"/>
              <a:sym typeface="+mn-ea"/>
            </a:endParaRPr>
          </a:p>
        </p:txBody>
      </p:sp>
      <p:sp>
        <p:nvSpPr>
          <p:cNvPr id="23" name="任意多边形 151"/>
          <p:cNvSpPr>
            <a:spLocks noChangeArrowheads="1"/>
          </p:cNvSpPr>
          <p:nvPr/>
        </p:nvSpPr>
        <p:spPr bwMode="auto">
          <a:xfrm>
            <a:off x="5965190" y="4589780"/>
            <a:ext cx="5985510" cy="186880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60000"/>
              </a:lnSpc>
            </a:pPr>
            <a:r>
              <a:rPr lang="en-US" altLang="zh-CN" sz="2400" dirty="0" smtClean="0">
                <a:solidFill>
                  <a:schemeClr val="tx2"/>
                </a:solidFill>
                <a:latin typeface="楷体" panose="02010609060101010101" charset="-122"/>
                <a:ea typeface="楷体" panose="02010609060101010101" charset="-122"/>
                <a:cs typeface="楷体" panose="02010609060101010101" charset="-122"/>
                <a:sym typeface="+mn-ea"/>
              </a:rPr>
              <a:t>“</a:t>
            </a:r>
            <a:r>
              <a:rPr lang="zh-CN" sz="2400" dirty="0" smtClean="0">
                <a:solidFill>
                  <a:schemeClr val="tx2"/>
                </a:solidFill>
                <a:latin typeface="楷体" panose="02010609060101010101" charset="-122"/>
                <a:ea typeface="楷体" panose="02010609060101010101" charset="-122"/>
                <a:cs typeface="楷体" panose="02010609060101010101" charset="-122"/>
                <a:sym typeface="+mn-ea"/>
              </a:rPr>
              <a:t>过时的满清君主政体改变为</a:t>
            </a:r>
            <a:r>
              <a:rPr lang="en-US" altLang="zh-CN" sz="2400" dirty="0" smtClean="0">
                <a:solidFill>
                  <a:schemeClr val="tx2"/>
                </a:solidFill>
                <a:latin typeface="楷体" panose="02010609060101010101" charset="-122"/>
                <a:ea typeface="楷体" panose="02010609060101010101" charset="-122"/>
                <a:cs typeface="楷体" panose="02010609060101010101" charset="-122"/>
                <a:sym typeface="+mn-ea"/>
              </a:rPr>
              <a:t>‘</a:t>
            </a:r>
            <a:r>
              <a:rPr lang="zh-CN" sz="2400" dirty="0" smtClean="0">
                <a:solidFill>
                  <a:schemeClr val="tx2"/>
                </a:solidFill>
                <a:latin typeface="楷体" panose="02010609060101010101" charset="-122"/>
                <a:ea typeface="楷体" panose="02010609060101010101" charset="-122"/>
                <a:cs typeface="楷体" panose="02010609060101010101" charset="-122"/>
                <a:sym typeface="+mn-ea"/>
              </a:rPr>
              <a:t>中华民国</a:t>
            </a:r>
            <a:r>
              <a:rPr lang="en-US" altLang="zh-CN" sz="2400" dirty="0" smtClean="0">
                <a:solidFill>
                  <a:schemeClr val="tx2"/>
                </a:solidFill>
                <a:latin typeface="楷体" panose="02010609060101010101" charset="-122"/>
                <a:ea typeface="楷体" panose="02010609060101010101" charset="-122"/>
                <a:cs typeface="楷体" panose="02010609060101010101" charset="-122"/>
                <a:sym typeface="+mn-ea"/>
              </a:rPr>
              <a:t>’</a:t>
            </a:r>
            <a:r>
              <a:rPr lang="zh-CN" sz="2400" dirty="0" smtClean="0">
                <a:solidFill>
                  <a:schemeClr val="tx2"/>
                </a:solidFill>
                <a:latin typeface="楷体" panose="02010609060101010101" charset="-122"/>
                <a:ea typeface="楷体" panose="02010609060101010101" charset="-122"/>
                <a:cs typeface="楷体" panose="02010609060101010101" charset="-122"/>
                <a:sym typeface="+mn-ea"/>
              </a:rPr>
              <a:t>，才能真正解决中国问题。</a:t>
            </a:r>
            <a:r>
              <a:rPr lang="en-US" altLang="zh-CN" sz="2400" dirty="0" smtClean="0">
                <a:solidFill>
                  <a:schemeClr val="tx2"/>
                </a:solidFill>
                <a:latin typeface="楷体" panose="02010609060101010101" charset="-122"/>
                <a:ea typeface="楷体" panose="02010609060101010101" charset="-122"/>
                <a:cs typeface="楷体" panose="02010609060101010101" charset="-122"/>
                <a:sym typeface="+mn-ea"/>
              </a:rPr>
              <a:t>”</a:t>
            </a:r>
            <a:endParaRPr lang="zh-CN" sz="2400" dirty="0" smtClean="0">
              <a:solidFill>
                <a:schemeClr val="tx2"/>
              </a:solidFill>
              <a:latin typeface="楷体" panose="02010609060101010101" charset="-122"/>
              <a:ea typeface="楷体" panose="02010609060101010101" charset="-122"/>
              <a:cs typeface="楷体" panose="02010609060101010101" charset="-122"/>
              <a:sym typeface="+mn-ea"/>
            </a:endParaRPr>
          </a:p>
          <a:p>
            <a:pPr algn="l">
              <a:lnSpc>
                <a:spcPct val="160000"/>
              </a:lnSpc>
            </a:pPr>
            <a:r>
              <a:rPr lang="zh-CN" sz="2400" dirty="0" smtClean="0">
                <a:solidFill>
                  <a:schemeClr val="tx2"/>
                </a:solidFill>
                <a:latin typeface="楷体" panose="02010609060101010101" charset="-122"/>
                <a:ea typeface="楷体" panose="02010609060101010101" charset="-122"/>
                <a:cs typeface="楷体" panose="02010609060101010101" charset="-122"/>
                <a:sym typeface="+mn-ea"/>
              </a:rPr>
              <a:t>  ——</a:t>
            </a:r>
            <a:r>
              <a:rPr lang="en-US" altLang="zh-CN" sz="2400" dirty="0" smtClean="0">
                <a:solidFill>
                  <a:schemeClr val="tx2"/>
                </a:solidFill>
                <a:latin typeface="楷体" panose="02010609060101010101" charset="-122"/>
                <a:ea typeface="楷体" panose="02010609060101010101" charset="-122"/>
                <a:cs typeface="楷体" panose="02010609060101010101" charset="-122"/>
                <a:sym typeface="+mn-ea"/>
              </a:rPr>
              <a:t>1904</a:t>
            </a:r>
            <a:r>
              <a:rPr lang="zh-CN" altLang="en-US" sz="2400" dirty="0" smtClean="0">
                <a:solidFill>
                  <a:schemeClr val="tx2"/>
                </a:solidFill>
                <a:latin typeface="楷体" panose="02010609060101010101" charset="-122"/>
                <a:ea typeface="楷体" panose="02010609060101010101" charset="-122"/>
                <a:cs typeface="楷体" panose="02010609060101010101" charset="-122"/>
                <a:sym typeface="+mn-ea"/>
              </a:rPr>
              <a:t>年</a:t>
            </a:r>
            <a:r>
              <a:rPr lang="zh-CN" sz="2400" dirty="0" smtClean="0">
                <a:solidFill>
                  <a:schemeClr val="tx2"/>
                </a:solidFill>
                <a:latin typeface="楷体" panose="02010609060101010101" charset="-122"/>
                <a:ea typeface="楷体" panose="02010609060101010101" charset="-122"/>
                <a:cs typeface="楷体" panose="02010609060101010101" charset="-122"/>
                <a:sym typeface="+mn-ea"/>
              </a:rPr>
              <a:t>孙中山《中国问题的真解决》</a:t>
            </a:r>
            <a:endParaRPr lang="zh-CN" sz="2400" dirty="0" smtClean="0">
              <a:solidFill>
                <a:schemeClr val="tx2"/>
              </a:solidFill>
              <a:latin typeface="楷体" panose="02010609060101010101" charset="-122"/>
              <a:ea typeface="楷体" panose="02010609060101010101" charset="-122"/>
              <a:cs typeface="楷体" panose="02010609060101010101" charset="-122"/>
              <a:sym typeface="+mn-ea"/>
            </a:endParaRPr>
          </a:p>
        </p:txBody>
      </p:sp>
      <p:sp>
        <p:nvSpPr>
          <p:cNvPr id="5" name="任意多边形 151"/>
          <p:cNvSpPr>
            <a:spLocks noChangeArrowheads="1"/>
          </p:cNvSpPr>
          <p:nvPr/>
        </p:nvSpPr>
        <p:spPr bwMode="auto">
          <a:xfrm>
            <a:off x="5965190" y="4589780"/>
            <a:ext cx="5985510" cy="186880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60000"/>
              </a:lnSpc>
            </a:pPr>
            <a:r>
              <a:rPr sz="2400" b="1" dirty="0" smtClean="0">
                <a:solidFill>
                  <a:schemeClr val="tx2"/>
                </a:solidFill>
                <a:latin typeface="宋体" panose="02010600030101010101" pitchFamily="2" charset="-122"/>
                <a:cs typeface="楷体" panose="02010609060101010101" charset="-122"/>
                <a:sym typeface="+mn-ea"/>
              </a:rPr>
              <a:t>这表明资产阶级革命派在踏上革命道路之时，就高举起民主革命的旗帜，并选择了以武装起义推翻清王朝统治的斗争方式。</a:t>
            </a:r>
            <a:endParaRPr sz="2400" b="1" dirty="0" smtClean="0">
              <a:solidFill>
                <a:schemeClr val="tx2"/>
              </a:solidFill>
              <a:latin typeface="宋体" panose="02010600030101010101" pitchFamily="2" charset="-122"/>
              <a:cs typeface="楷体" panose="0201060906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2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1507"/>
                                        </p:tgtEl>
                                        <p:attrNameLst>
                                          <p:attrName>style.visibility</p:attrName>
                                        </p:attrNameLst>
                                      </p:cBhvr>
                                      <p:to>
                                        <p:strVal val="visible"/>
                                      </p:to>
                                    </p:set>
                                    <p:animEffect transition="in" filter="barn(inVertical)">
                                      <p:cBhvr>
                                        <p:cTn id="15" dur="500"/>
                                        <p:tgtEl>
                                          <p:spTgt spid="2150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439"/>
                                        </p:tgtEl>
                                        <p:attrNameLst>
                                          <p:attrName>style.visibility</p:attrName>
                                        </p:attrNameLst>
                                      </p:cBhvr>
                                      <p:to>
                                        <p:strVal val="visible"/>
                                      </p:to>
                                    </p:set>
                                    <p:animEffect transition="in" filter="barn(inVertical)">
                                      <p:cBhvr>
                                        <p:cTn id="18" dur="500"/>
                                        <p:tgtEl>
                                          <p:spTgt spid="18439"/>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amond(in)">
                                      <p:cBhvr>
                                        <p:cTn id="4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7" grpId="0" bldLvl="0" animBg="1"/>
      <p:bldP spid="49" grpId="0" bldLvl="0" animBg="1"/>
      <p:bldP spid="10" grpId="0" animBg="1"/>
      <p:bldP spid="18439" grpId="0"/>
      <p:bldP spid="22" grpId="0" bldLvl="0" animBg="1"/>
      <p:bldP spid="23" grpId="0" bldLvl="0" animBg="1"/>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49345" y="191135"/>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二、资产阶级革命派的活动</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507873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（二）革命思想的传播和革命团体的建立</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5" name="任意多边形 151"/>
          <p:cNvSpPr>
            <a:spLocks noChangeArrowheads="1"/>
          </p:cNvSpPr>
          <p:nvPr/>
        </p:nvSpPr>
        <p:spPr bwMode="auto">
          <a:xfrm>
            <a:off x="897255" y="5387975"/>
            <a:ext cx="2472690" cy="8959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ctr">
              <a:lnSpc>
                <a:spcPct val="140000"/>
              </a:lnSpc>
            </a:pPr>
            <a:r>
              <a:rPr lang="zh-CN" sz="1800" dirty="0" smtClean="0">
                <a:solidFill>
                  <a:schemeClr val="tx2"/>
                </a:solidFill>
                <a:latin typeface="宋体" panose="02010600030101010101" pitchFamily="2" charset="-122"/>
                <a:cs typeface="楷体" panose="02010609060101010101" charset="-122"/>
                <a:sym typeface="+mn-ea"/>
              </a:rPr>
              <a:t>章炳麟</a:t>
            </a:r>
            <a:endParaRPr lang="zh-CN" sz="1800" dirty="0" smtClean="0">
              <a:solidFill>
                <a:schemeClr val="tx2"/>
              </a:solidFill>
              <a:latin typeface="宋体" panose="02010600030101010101" pitchFamily="2" charset="-122"/>
              <a:cs typeface="楷体" panose="02010609060101010101" charset="-122"/>
              <a:sym typeface="+mn-ea"/>
            </a:endParaRPr>
          </a:p>
          <a:p>
            <a:pPr algn="ctr">
              <a:lnSpc>
                <a:spcPct val="140000"/>
              </a:lnSpc>
            </a:pPr>
            <a:r>
              <a:rPr lang="zh-CN" sz="1800" b="1" dirty="0" smtClean="0">
                <a:solidFill>
                  <a:schemeClr val="tx2"/>
                </a:solidFill>
                <a:latin typeface="宋体" panose="02010600030101010101" pitchFamily="2" charset="-122"/>
                <a:cs typeface="楷体" panose="02010609060101010101" charset="-122"/>
                <a:sym typeface="+mn-ea"/>
              </a:rPr>
              <a:t>《驳康有为论革命书》</a:t>
            </a:r>
            <a:endParaRPr lang="zh-CN" sz="1800" b="1" dirty="0" smtClean="0">
              <a:solidFill>
                <a:schemeClr val="tx2"/>
              </a:solidFill>
              <a:latin typeface="宋体" panose="02010600030101010101" pitchFamily="2" charset="-122"/>
              <a:cs typeface="楷体" panose="02010609060101010101" charset="-122"/>
              <a:sym typeface="+mn-ea"/>
            </a:endParaRPr>
          </a:p>
        </p:txBody>
      </p:sp>
      <p:pic>
        <p:nvPicPr>
          <p:cNvPr id="25610" name="图片 1"/>
          <p:cNvPicPr>
            <a:picLocks noChangeAspect="1"/>
          </p:cNvPicPr>
          <p:nvPr/>
        </p:nvPicPr>
        <p:blipFill>
          <a:blip r:embed="rId1"/>
          <a:stretch>
            <a:fillRect/>
          </a:stretch>
        </p:blipFill>
        <p:spPr>
          <a:xfrm>
            <a:off x="897255" y="2379345"/>
            <a:ext cx="2175510" cy="2645410"/>
          </a:xfrm>
          <a:prstGeom prst="rect">
            <a:avLst/>
          </a:prstGeom>
          <a:noFill/>
          <a:ln w="9525">
            <a:noFill/>
          </a:ln>
        </p:spPr>
      </p:pic>
      <p:pic>
        <p:nvPicPr>
          <p:cNvPr id="25611" name="图片 2"/>
          <p:cNvPicPr>
            <a:picLocks noChangeAspect="1"/>
          </p:cNvPicPr>
          <p:nvPr/>
        </p:nvPicPr>
        <p:blipFill>
          <a:blip r:embed="rId2"/>
          <a:stretch>
            <a:fillRect/>
          </a:stretch>
        </p:blipFill>
        <p:spPr>
          <a:xfrm>
            <a:off x="7042785" y="2265680"/>
            <a:ext cx="2110105" cy="2759075"/>
          </a:xfrm>
          <a:prstGeom prst="rect">
            <a:avLst/>
          </a:prstGeom>
          <a:noFill/>
          <a:ln w="9525">
            <a:noFill/>
          </a:ln>
        </p:spPr>
      </p:pic>
      <p:sp>
        <p:nvSpPr>
          <p:cNvPr id="11" name="任意多边形 151"/>
          <p:cNvSpPr>
            <a:spLocks noChangeArrowheads="1"/>
          </p:cNvSpPr>
          <p:nvPr/>
        </p:nvSpPr>
        <p:spPr bwMode="auto">
          <a:xfrm>
            <a:off x="8308975" y="5494020"/>
            <a:ext cx="1762760" cy="96456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ctr">
              <a:lnSpc>
                <a:spcPct val="140000"/>
              </a:lnSpc>
            </a:pPr>
            <a:r>
              <a:rPr lang="zh-CN" sz="1800" b="1" dirty="0" smtClean="0">
                <a:solidFill>
                  <a:schemeClr val="tx2"/>
                </a:solidFill>
                <a:latin typeface="宋体" panose="02010600030101010101" pitchFamily="2" charset="-122"/>
                <a:cs typeface="楷体" panose="02010609060101010101" charset="-122"/>
                <a:sym typeface="+mn-ea"/>
              </a:rPr>
              <a:t>邹容</a:t>
            </a:r>
            <a:endParaRPr lang="zh-CN" sz="1800" b="1" dirty="0" smtClean="0">
              <a:solidFill>
                <a:schemeClr val="tx2"/>
              </a:solidFill>
              <a:latin typeface="宋体" panose="02010600030101010101" pitchFamily="2" charset="-122"/>
              <a:cs typeface="楷体" panose="02010609060101010101" charset="-122"/>
              <a:sym typeface="+mn-ea"/>
            </a:endParaRPr>
          </a:p>
          <a:p>
            <a:pPr algn="ctr">
              <a:lnSpc>
                <a:spcPct val="140000"/>
              </a:lnSpc>
            </a:pPr>
            <a:r>
              <a:rPr lang="zh-CN" sz="1800" b="1" dirty="0" smtClean="0">
                <a:solidFill>
                  <a:schemeClr val="tx2"/>
                </a:solidFill>
                <a:latin typeface="宋体" panose="02010600030101010101" pitchFamily="2" charset="-122"/>
                <a:cs typeface="楷体" panose="02010609060101010101" charset="-122"/>
                <a:sym typeface="+mn-ea"/>
              </a:rPr>
              <a:t>《革命军》</a:t>
            </a:r>
            <a:endParaRPr lang="zh-CN" sz="1800" b="1" dirty="0" smtClean="0">
              <a:solidFill>
                <a:schemeClr val="tx2"/>
              </a:solidFill>
              <a:latin typeface="宋体" panose="02010600030101010101" pitchFamily="2" charset="-122"/>
              <a:cs typeface="楷体" panose="02010609060101010101" charset="-122"/>
              <a:sym typeface="+mn-ea"/>
            </a:endParaRPr>
          </a:p>
        </p:txBody>
      </p:sp>
      <p:sp>
        <p:nvSpPr>
          <p:cNvPr id="18" name="任意多边形 151"/>
          <p:cNvSpPr>
            <a:spLocks noChangeArrowheads="1"/>
          </p:cNvSpPr>
          <p:nvPr/>
        </p:nvSpPr>
        <p:spPr bwMode="auto">
          <a:xfrm>
            <a:off x="9152890" y="1880235"/>
            <a:ext cx="2868930" cy="334899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sz="2000" dirty="0" smtClean="0">
                <a:solidFill>
                  <a:schemeClr val="tx2"/>
                </a:solidFill>
                <a:latin typeface="宋体" panose="02010600030101010101" pitchFamily="2" charset="-122"/>
                <a:cs typeface="楷体" panose="02010609060101010101" charset="-122"/>
                <a:sym typeface="+mn-ea"/>
              </a:rPr>
              <a:t>“我中国今日欲摆脱满人之羁缚，不可不革命。我中国欲独立，不可不革命。我中国欲与世界列强并雄，不可不革命。”</a:t>
            </a:r>
            <a:endParaRPr lang="zh-CN" sz="2000" dirty="0" smtClean="0">
              <a:solidFill>
                <a:schemeClr val="tx2"/>
              </a:solidFill>
              <a:latin typeface="宋体" panose="02010600030101010101" pitchFamily="2" charset="-122"/>
              <a:cs typeface="楷体" panose="02010609060101010101" charset="-122"/>
              <a:sym typeface="+mn-ea"/>
            </a:endParaRPr>
          </a:p>
          <a:p>
            <a:pPr algn="r">
              <a:lnSpc>
                <a:spcPct val="140000"/>
              </a:lnSpc>
            </a:pPr>
            <a:r>
              <a:rPr lang="zh-CN" sz="2000" dirty="0" smtClean="0">
                <a:solidFill>
                  <a:schemeClr val="tx2"/>
                </a:solidFill>
                <a:latin typeface="宋体" panose="02010600030101010101" pitchFamily="2" charset="-122"/>
                <a:cs typeface="楷体" panose="02010609060101010101" charset="-122"/>
                <a:sym typeface="+mn-ea"/>
              </a:rPr>
              <a:t>——邹容：《革命军》</a:t>
            </a:r>
            <a:r>
              <a:rPr lang="zh-CN" sz="1800" b="1" dirty="0" smtClean="0">
                <a:solidFill>
                  <a:schemeClr val="tx2"/>
                </a:solidFill>
                <a:latin typeface="宋体" panose="02010600030101010101" pitchFamily="2" charset="-122"/>
                <a:cs typeface="楷体" panose="02010609060101010101" charset="-122"/>
                <a:sym typeface="+mn-ea"/>
              </a:rPr>
              <a:t> </a:t>
            </a:r>
            <a:endParaRPr lang="zh-CN" sz="1800" b="1" dirty="0" smtClean="0">
              <a:solidFill>
                <a:schemeClr val="tx2"/>
              </a:solidFill>
              <a:latin typeface="宋体" panose="02010600030101010101" pitchFamily="2" charset="-122"/>
              <a:cs typeface="楷体" panose="02010609060101010101" charset="-122"/>
              <a:sym typeface="+mn-ea"/>
            </a:endParaRPr>
          </a:p>
        </p:txBody>
      </p:sp>
      <p:pic>
        <p:nvPicPr>
          <p:cNvPr id="25612" name="图片 3"/>
          <p:cNvPicPr>
            <a:picLocks noChangeAspect="1"/>
          </p:cNvPicPr>
          <p:nvPr/>
        </p:nvPicPr>
        <p:blipFill>
          <a:blip r:embed="rId3"/>
          <a:stretch>
            <a:fillRect/>
          </a:stretch>
        </p:blipFill>
        <p:spPr>
          <a:xfrm>
            <a:off x="3880485" y="2379980"/>
            <a:ext cx="2474595" cy="2691765"/>
          </a:xfrm>
          <a:prstGeom prst="rect">
            <a:avLst/>
          </a:prstGeom>
          <a:noFill/>
          <a:ln w="9525">
            <a:noFill/>
          </a:ln>
        </p:spPr>
      </p:pic>
      <p:sp>
        <p:nvSpPr>
          <p:cNvPr id="20" name="任意多边形 151"/>
          <p:cNvSpPr>
            <a:spLocks noChangeArrowheads="1"/>
          </p:cNvSpPr>
          <p:nvPr/>
        </p:nvSpPr>
        <p:spPr bwMode="auto">
          <a:xfrm>
            <a:off x="3978275" y="5319395"/>
            <a:ext cx="2633345" cy="96456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ctr">
              <a:lnSpc>
                <a:spcPct val="140000"/>
              </a:lnSpc>
            </a:pPr>
            <a:r>
              <a:rPr lang="zh-CN" sz="1800" b="1" dirty="0" smtClean="0">
                <a:solidFill>
                  <a:schemeClr val="tx2"/>
                </a:solidFill>
                <a:latin typeface="宋体" panose="02010600030101010101" pitchFamily="2" charset="-122"/>
                <a:cs typeface="楷体" panose="02010609060101010101" charset="-122"/>
                <a:sym typeface="+mn-ea"/>
              </a:rPr>
              <a:t>陈天华</a:t>
            </a:r>
            <a:endParaRPr lang="zh-CN" sz="1800" b="1" dirty="0" smtClean="0">
              <a:solidFill>
                <a:schemeClr val="tx2"/>
              </a:solidFill>
              <a:latin typeface="宋体" panose="02010600030101010101" pitchFamily="2" charset="-122"/>
              <a:cs typeface="楷体" panose="02010609060101010101" charset="-122"/>
              <a:sym typeface="+mn-ea"/>
            </a:endParaRPr>
          </a:p>
          <a:p>
            <a:pPr algn="ctr">
              <a:lnSpc>
                <a:spcPct val="140000"/>
              </a:lnSpc>
            </a:pPr>
            <a:r>
              <a:rPr lang="zh-CN" sz="1800" b="1" dirty="0" smtClean="0">
                <a:solidFill>
                  <a:schemeClr val="tx2"/>
                </a:solidFill>
                <a:latin typeface="宋体" panose="02010600030101010101" pitchFamily="2" charset="-122"/>
                <a:cs typeface="楷体" panose="02010609060101010101" charset="-122"/>
                <a:sym typeface="+mn-ea"/>
              </a:rPr>
              <a:t>《猛回头》《警世钟》</a:t>
            </a:r>
            <a:endParaRPr lang="zh-CN" sz="1800" b="1" dirty="0" smtClean="0">
              <a:solidFill>
                <a:schemeClr val="tx2"/>
              </a:solidFill>
              <a:latin typeface="宋体" panose="02010600030101010101" pitchFamily="2" charset="-122"/>
              <a:cs typeface="楷体" panose="02010609060101010101" charset="-122"/>
              <a:sym typeface="+mn-ea"/>
            </a:endParaRPr>
          </a:p>
        </p:txBody>
      </p:sp>
      <p:sp>
        <p:nvSpPr>
          <p:cNvPr id="24" name="文本框 23"/>
          <p:cNvSpPr txBox="1"/>
          <p:nvPr/>
        </p:nvSpPr>
        <p:spPr>
          <a:xfrm>
            <a:off x="1540827" y="1650047"/>
            <a:ext cx="2662555" cy="460375"/>
          </a:xfrm>
          <a:prstGeom prst="rect">
            <a:avLst/>
          </a:prstGeom>
          <a:noFill/>
        </p:spPr>
        <p:txBody>
          <a:bodyPr wrap="square" rtlCol="0">
            <a:spAutoFit/>
          </a:bodyPr>
          <a:lstStyle/>
          <a:p>
            <a:r>
              <a:rPr lang="en-US" altLang="zh-CN" sz="2300" b="1" dirty="0">
                <a:latin typeface="宋体" panose="02010600030101010101" pitchFamily="2" charset="-122"/>
                <a:cs typeface="微软雅黑" panose="020B0503020204020204" pitchFamily="34" charset="-122"/>
              </a:rPr>
              <a:t>1.</a:t>
            </a:r>
            <a:r>
              <a:rPr lang="zh-CN" altLang="en-US" sz="2300" b="1" dirty="0">
                <a:latin typeface="宋体" panose="02010600030101010101" pitchFamily="2" charset="-122"/>
                <a:cs typeface="微软雅黑" panose="020B0503020204020204" pitchFamily="34" charset="-122"/>
              </a:rPr>
              <a:t>革命思想的传播</a:t>
            </a:r>
            <a:endParaRPr lang="zh-CN" altLang="en-US" sz="2300" b="1" dirty="0">
              <a:latin typeface="宋体" panose="02010600030101010101" pitchFamily="2" charset="-122"/>
              <a:cs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500" fill="hold">
                                          <p:stCondLst>
                                            <p:cond delay="0"/>
                                          </p:stCondLst>
                                        </p:cTn>
                                        <p:tgtEl>
                                          <p:spTgt spid="25610"/>
                                        </p:tgtEl>
                                        <p:attrNameLst>
                                          <p:attrName>style.visibility</p:attrName>
                                        </p:attrNameLst>
                                      </p:cBhvr>
                                      <p:to>
                                        <p:strVal val="visible"/>
                                      </p:to>
                                    </p:set>
                                    <p:animEffect transition="in" filter="wheel(1)">
                                      <p:cBhvr>
                                        <p:cTn id="21" dur="500"/>
                                        <p:tgtEl>
                                          <p:spTgt spid="25610"/>
                                        </p:tgtEl>
                                      </p:cBhvr>
                                    </p:animEffect>
                                  </p:childTnLst>
                                </p:cTn>
                              </p:par>
                              <p:par>
                                <p:cTn id="22" presetID="8" presetClass="entr" presetSubtype="16" fill="hold" grpId="0" nodeType="withEffect">
                                  <p:stCondLst>
                                    <p:cond delay="0"/>
                                  </p:stCondLst>
                                  <p:childTnLst>
                                    <p:set>
                                      <p:cBhvr>
                                        <p:cTn id="23" dur="1000" fill="hold">
                                          <p:stCondLst>
                                            <p:cond delay="0"/>
                                          </p:stCondLst>
                                        </p:cTn>
                                        <p:tgtEl>
                                          <p:spTgt spid="5"/>
                                        </p:tgtEl>
                                        <p:attrNameLst>
                                          <p:attrName>style.visibility</p:attrName>
                                        </p:attrNameLst>
                                      </p:cBhvr>
                                      <p:to>
                                        <p:strVal val="visible"/>
                                      </p:to>
                                    </p:set>
                                    <p:animEffect transition="in" filter="diamond(in)">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500" fill="hold">
                                          <p:stCondLst>
                                            <p:cond delay="0"/>
                                          </p:stCondLst>
                                        </p:cTn>
                                        <p:tgtEl>
                                          <p:spTgt spid="25612"/>
                                        </p:tgtEl>
                                        <p:attrNameLst>
                                          <p:attrName>style.visibility</p:attrName>
                                        </p:attrNameLst>
                                      </p:cBhvr>
                                      <p:to>
                                        <p:strVal val="visible"/>
                                      </p:to>
                                    </p:set>
                                    <p:animEffect transition="in" filter="wheel(1)">
                                      <p:cBhvr>
                                        <p:cTn id="29" dur="500"/>
                                        <p:tgtEl>
                                          <p:spTgt spid="25612"/>
                                        </p:tgtEl>
                                      </p:cBhvr>
                                    </p:animEffect>
                                  </p:childTnLst>
                                </p:cTn>
                              </p:par>
                              <p:par>
                                <p:cTn id="30" presetID="8" presetClass="entr" presetSubtype="16" fill="hold" grpId="0" nodeType="withEffect">
                                  <p:stCondLst>
                                    <p:cond delay="0"/>
                                  </p:stCondLst>
                                  <p:childTnLst>
                                    <p:set>
                                      <p:cBhvr>
                                        <p:cTn id="31" dur="1000" fill="hold">
                                          <p:stCondLst>
                                            <p:cond delay="0"/>
                                          </p:stCondLst>
                                        </p:cTn>
                                        <p:tgtEl>
                                          <p:spTgt spid="20"/>
                                        </p:tgtEl>
                                        <p:attrNameLst>
                                          <p:attrName>style.visibility</p:attrName>
                                        </p:attrNameLst>
                                      </p:cBhvr>
                                      <p:to>
                                        <p:strVal val="visible"/>
                                      </p:to>
                                    </p:set>
                                    <p:animEffect transition="in" filter="diamond(in)">
                                      <p:cBhvr>
                                        <p:cTn id="32" dur="1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500" fill="hold">
                                          <p:stCondLst>
                                            <p:cond delay="0"/>
                                          </p:stCondLst>
                                        </p:cTn>
                                        <p:tgtEl>
                                          <p:spTgt spid="25611"/>
                                        </p:tgtEl>
                                        <p:attrNameLst>
                                          <p:attrName>style.visibility</p:attrName>
                                        </p:attrNameLst>
                                      </p:cBhvr>
                                      <p:to>
                                        <p:strVal val="visible"/>
                                      </p:to>
                                    </p:set>
                                    <p:animEffect transition="in" filter="wheel(1)">
                                      <p:cBhvr>
                                        <p:cTn id="37" dur="500"/>
                                        <p:tgtEl>
                                          <p:spTgt spid="25611"/>
                                        </p:tgtEl>
                                      </p:cBhvr>
                                    </p:animEffect>
                                  </p:childTnLst>
                                </p:cTn>
                              </p:par>
                              <p:par>
                                <p:cTn id="38" presetID="8" presetClass="entr" presetSubtype="16" fill="hold" grpId="0" nodeType="withEffect">
                                  <p:stCondLst>
                                    <p:cond delay="0"/>
                                  </p:stCondLst>
                                  <p:childTnLst>
                                    <p:set>
                                      <p:cBhvr>
                                        <p:cTn id="39" dur="1000" fill="hold">
                                          <p:stCondLst>
                                            <p:cond delay="0"/>
                                          </p:stCondLst>
                                        </p:cTn>
                                        <p:tgtEl>
                                          <p:spTgt spid="11"/>
                                        </p:tgtEl>
                                        <p:attrNameLst>
                                          <p:attrName>style.visibility</p:attrName>
                                        </p:attrNameLst>
                                      </p:cBhvr>
                                      <p:to>
                                        <p:strVal val="visible"/>
                                      </p:to>
                                    </p:set>
                                    <p:animEffect transition="in" filter="diamond(in)">
                                      <p:cBhvr>
                                        <p:cTn id="40" dur="1000"/>
                                        <p:tgtEl>
                                          <p:spTgt spid="11"/>
                                        </p:tgtEl>
                                      </p:cBhvr>
                                    </p:animEffect>
                                  </p:childTnLst>
                                </p:cTn>
                              </p:par>
                              <p:par>
                                <p:cTn id="41" presetID="8" presetClass="entr" presetSubtype="16" fill="hold" grpId="0" nodeType="withEffect">
                                  <p:stCondLst>
                                    <p:cond delay="0"/>
                                  </p:stCondLst>
                                  <p:childTnLst>
                                    <p:set>
                                      <p:cBhvr>
                                        <p:cTn id="42" dur="500" fill="hold">
                                          <p:stCondLst>
                                            <p:cond delay="0"/>
                                          </p:stCondLst>
                                        </p:cTn>
                                        <p:tgtEl>
                                          <p:spTgt spid="18"/>
                                        </p:tgtEl>
                                        <p:attrNameLst>
                                          <p:attrName>style.visibility</p:attrName>
                                        </p:attrNameLst>
                                      </p:cBhvr>
                                      <p:to>
                                        <p:strVal val="visible"/>
                                      </p:to>
                                    </p:set>
                                    <p:animEffect transition="in" filter="diamond(in)">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bldLvl="0" animBg="1"/>
      <p:bldP spid="5" grpId="0" bldLvl="0" animBg="1"/>
      <p:bldP spid="11" grpId="0" bldLvl="0" animBg="1"/>
      <p:bldP spid="18" grpId="0" bldLvl="0" animBg="1"/>
      <p:bldP spid="20" grpId="0" bldLvl="0" animBg="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249122" y="128905"/>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二、资产阶级革命派的活动</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507873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（二）革命思想的传播和革命团体的建立</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4" name="文本框 23"/>
          <p:cNvSpPr txBox="1"/>
          <p:nvPr/>
        </p:nvSpPr>
        <p:spPr>
          <a:xfrm>
            <a:off x="1604327" y="1568652"/>
            <a:ext cx="2662555" cy="460375"/>
          </a:xfrm>
          <a:prstGeom prst="rect">
            <a:avLst/>
          </a:prstGeom>
          <a:noFill/>
        </p:spPr>
        <p:txBody>
          <a:bodyPr wrap="square" rtlCol="0">
            <a:spAutoFit/>
          </a:bodyPr>
          <a:lstStyle/>
          <a:p>
            <a:r>
              <a:rPr lang="en-US" altLang="zh-CN" sz="2300" b="1" dirty="0">
                <a:latin typeface="宋体" panose="02010600030101010101" pitchFamily="2" charset="-122"/>
                <a:cs typeface="微软雅黑" panose="020B0503020204020204" pitchFamily="34" charset="-122"/>
              </a:rPr>
              <a:t>2.</a:t>
            </a:r>
            <a:r>
              <a:rPr lang="zh-CN" altLang="en-US" sz="2300" b="1" dirty="0">
                <a:latin typeface="宋体" panose="02010600030101010101" pitchFamily="2" charset="-122"/>
                <a:cs typeface="微软雅黑" panose="020B0503020204020204" pitchFamily="34" charset="-122"/>
              </a:rPr>
              <a:t>革命团体的建立</a:t>
            </a:r>
            <a:endParaRPr lang="zh-CN" altLang="en-US" sz="2300" b="1" dirty="0">
              <a:latin typeface="宋体" panose="02010600030101010101" pitchFamily="2" charset="-122"/>
              <a:cs typeface="微软雅黑" panose="020B0503020204020204" pitchFamily="34" charset="-122"/>
            </a:endParaRPr>
          </a:p>
        </p:txBody>
      </p:sp>
      <p:graphicFrame>
        <p:nvGraphicFramePr>
          <p:cNvPr id="24618" name="Group 42"/>
          <p:cNvGraphicFramePr>
            <a:graphicFrameLocks noGrp="1"/>
          </p:cNvGraphicFramePr>
          <p:nvPr/>
        </p:nvGraphicFramePr>
        <p:xfrm>
          <a:off x="1015797" y="2249516"/>
          <a:ext cx="4962525" cy="3415030"/>
        </p:xfrm>
        <a:graphic>
          <a:graphicData uri="http://schemas.openxmlformats.org/drawingml/2006/table">
            <a:tbl>
              <a:tblPr/>
              <a:tblGrid>
                <a:gridCol w="1183005"/>
                <a:gridCol w="1037590"/>
                <a:gridCol w="1516380"/>
                <a:gridCol w="1225550"/>
              </a:tblGrid>
              <a:tr h="46355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rPr>
                        <a:t>团　体</a:t>
                      </a:r>
                      <a:endPar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a:noFill/>
                    </a:lnL>
                    <a:lnR w="9525" cap="flat" cmpd="sng" algn="ctr">
                      <a:solidFill>
                        <a:srgbClr val="A6A6A6"/>
                      </a:solidFill>
                      <a:prstDash val="solid"/>
                      <a:round/>
                      <a:headEnd type="none" w="med" len="med"/>
                      <a:tailEnd type="none" w="med" len="med"/>
                    </a:lnR>
                    <a:lnT w="28575" cap="flat" cmpd="sng" algn="ctr">
                      <a:solidFill>
                        <a:srgbClr val="993300"/>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rPr>
                        <a:t>时　间</a:t>
                      </a:r>
                      <a:endPar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28575" cap="flat" cmpd="sng" algn="ctr">
                      <a:solidFill>
                        <a:srgbClr val="993300"/>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rPr>
                        <a:t>领导人</a:t>
                      </a:r>
                      <a:endPar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28575" cap="flat" cmpd="sng" algn="ctr">
                      <a:solidFill>
                        <a:srgbClr val="993300"/>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rPr>
                        <a:t>地  点</a:t>
                      </a:r>
                      <a:endParaRPr kumimoji="0" lang="zh-CN" altLang="en-US"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a:noFill/>
                    </a:lnR>
                    <a:lnT w="28575" cap="flat" cmpd="sng" algn="ctr">
                      <a:solidFill>
                        <a:srgbClr val="993300"/>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1">
                        <a:lumMod val="50000"/>
                      </a:schemeClr>
                    </a:solidFill>
                  </a:tcPr>
                </a:tc>
              </a:tr>
              <a:tr h="82931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兴中会</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a:noFill/>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1894</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孙中山</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檀香山</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a:noFill/>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r>
              <a:tr h="82931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华兴会</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a:noFill/>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1904</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黄兴</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宋教仁</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长沙</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a:noFill/>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accent5">
                        <a:lumMod val="20000"/>
                        <a:lumOff val="80000"/>
                      </a:schemeClr>
                    </a:solidFill>
                  </a:tcPr>
                </a:tc>
              </a:tr>
              <a:tr h="82931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光复会</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a:noFill/>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1904</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蔡元培</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陶成章</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rPr>
                        <a:t>上海</a:t>
                      </a:r>
                      <a:endParaRPr kumimoji="0" lang="zh-CN" altLang="en-US"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a:noFill/>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日知会</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a:noFill/>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1906</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刘静庵</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rPr>
                        <a:t>武昌</a:t>
                      </a:r>
                      <a:endPar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mn-ea"/>
                        <a:sym typeface="+mn-lt"/>
                      </a:endParaRPr>
                    </a:p>
                  </a:txBody>
                  <a:tcPr marL="97907" marR="97907" marT="48970" marB="48970" anchor="ctr" horzOverflow="overflow">
                    <a:lnL w="9525" cap="flat" cmpd="sng" algn="ctr">
                      <a:solidFill>
                        <a:srgbClr val="A6A6A6"/>
                      </a:solidFill>
                      <a:prstDash val="solid"/>
                      <a:round/>
                      <a:headEnd type="none" w="med" len="med"/>
                      <a:tailEnd type="none" w="med" len="med"/>
                    </a:lnL>
                    <a:lnR>
                      <a:noFill/>
                    </a:lnR>
                    <a:lnT w="9525" cap="flat" cmpd="sng" algn="ctr">
                      <a:solidFill>
                        <a:srgbClr val="A6A6A6"/>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5">
                        <a:lumMod val="20000"/>
                        <a:lumOff val="80000"/>
                      </a:schemeClr>
                    </a:solidFill>
                  </a:tcPr>
                </a:tc>
              </a:tr>
            </a:tbl>
          </a:graphicData>
        </a:graphic>
      </p:graphicFrame>
      <p:pic>
        <p:nvPicPr>
          <p:cNvPr id="27652" name="图片 1"/>
          <p:cNvPicPr>
            <a:picLocks noChangeAspect="1" noChangeArrowheads="1"/>
          </p:cNvPicPr>
          <p:nvPr/>
        </p:nvPicPr>
        <p:blipFill>
          <a:blip r:embed="rId1">
            <a:extLst>
              <a:ext uri="{28A0092B-C50C-407E-A947-70E740481C1C}">
                <a14:useLocalDpi xmlns:a14="http://schemas.microsoft.com/office/drawing/2010/main" val="0"/>
              </a:ext>
            </a:extLst>
          </a:blip>
          <a:srcRect l="17374"/>
          <a:stretch>
            <a:fillRect/>
          </a:stretch>
        </p:blipFill>
        <p:spPr bwMode="auto">
          <a:xfrm>
            <a:off x="6347519" y="2029027"/>
            <a:ext cx="5747500" cy="3919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151"/>
          <p:cNvSpPr>
            <a:spLocks noChangeArrowheads="1"/>
          </p:cNvSpPr>
          <p:nvPr/>
        </p:nvSpPr>
        <p:spPr bwMode="auto">
          <a:xfrm>
            <a:off x="1162685" y="5797665"/>
            <a:ext cx="2924810" cy="57531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ctr">
              <a:lnSpc>
                <a:spcPct val="140000"/>
              </a:lnSpc>
            </a:pPr>
            <a:r>
              <a:rPr lang="zh-CN" sz="2000" b="1" dirty="0" smtClean="0">
                <a:solidFill>
                  <a:schemeClr val="tx2"/>
                </a:solidFill>
                <a:latin typeface="微软雅黑" panose="020B0503020204020204" pitchFamily="34" charset="-122"/>
                <a:ea typeface="微软雅黑" panose="020B0503020204020204" pitchFamily="34" charset="-122"/>
                <a:cs typeface="楷体" panose="02010609060101010101" charset="-122"/>
                <a:sym typeface="+mn-ea"/>
              </a:rPr>
              <a:t>资产阶级革命团体成立</a:t>
            </a:r>
            <a:endParaRPr lang="zh-CN" sz="2000" b="1" dirty="0" smtClean="0">
              <a:solidFill>
                <a:schemeClr val="tx2"/>
              </a:solidFill>
              <a:latin typeface="微软雅黑" panose="020B0503020204020204" pitchFamily="34" charset="-122"/>
              <a:ea typeface="微软雅黑" panose="020B0503020204020204" pitchFamily="34" charset="-122"/>
              <a:cs typeface="楷体" panose="02010609060101010101" charset="-122"/>
              <a:sym typeface="+mn-ea"/>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000" fill="hold">
                                          <p:stCondLst>
                                            <p:cond delay="0"/>
                                          </p:stCondLst>
                                        </p:cTn>
                                        <p:tgtEl>
                                          <p:spTgt spid="24618"/>
                                        </p:tgtEl>
                                        <p:attrNameLst>
                                          <p:attrName>style.visibility</p:attrName>
                                        </p:attrNameLst>
                                      </p:cBhvr>
                                      <p:to>
                                        <p:strVal val="visible"/>
                                      </p:to>
                                    </p:set>
                                    <p:animEffect transition="in" filter="diamond(in)">
                                      <p:cBhvr>
                                        <p:cTn id="12" dur="1000"/>
                                        <p:tgtEl>
                                          <p:spTgt spid="24618"/>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amond(in)">
                                      <p:cBhvr>
                                        <p:cTn id="15" dur="2000"/>
                                        <p:tgtEl>
                                          <p:spTgt spid="6"/>
                                        </p:tgtEl>
                                      </p:cBhvr>
                                    </p:animEffect>
                                  </p:childTnLst>
                                </p:cTn>
                              </p:par>
                            </p:childTnLst>
                          </p:cTn>
                        </p:par>
                        <p:par>
                          <p:cTn id="16" fill="hold">
                            <p:stCondLst>
                              <p:cond delay="1000"/>
                            </p:stCondLst>
                            <p:childTnLst>
                              <p:par>
                                <p:cTn id="17" presetID="5" presetClass="entr" presetSubtype="10" fill="hold" nodeType="afterEffect">
                                  <p:stCondLst>
                                    <p:cond delay="0"/>
                                  </p:stCondLst>
                                  <p:childTnLst>
                                    <p:set>
                                      <p:cBhvr>
                                        <p:cTn id="18" dur="1" fill="hold">
                                          <p:stCondLst>
                                            <p:cond delay="0"/>
                                          </p:stCondLst>
                                        </p:cTn>
                                        <p:tgtEl>
                                          <p:spTgt spid="27652"/>
                                        </p:tgtEl>
                                        <p:attrNameLst>
                                          <p:attrName>style.visibility</p:attrName>
                                        </p:attrNameLst>
                                      </p:cBhvr>
                                      <p:to>
                                        <p:strVal val="visible"/>
                                      </p:to>
                                    </p:set>
                                    <p:animEffect transition="in" filter="checkerboard(across)">
                                      <p:cBhvr>
                                        <p:cTn id="19"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74611" y="156277"/>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二、资产阶级革命派的活动</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507873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（三）中国同盟会的成立和三民主义学说</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4" name="文本框 23"/>
          <p:cNvSpPr txBox="1"/>
          <p:nvPr/>
        </p:nvSpPr>
        <p:spPr>
          <a:xfrm>
            <a:off x="1052830" y="1664335"/>
            <a:ext cx="6788785" cy="460375"/>
          </a:xfrm>
          <a:prstGeom prst="rect">
            <a:avLst/>
          </a:prstGeom>
          <a:noFill/>
        </p:spPr>
        <p:txBody>
          <a:bodyPr wrap="square" rtlCol="0">
            <a:spAutoFit/>
          </a:bodyPr>
          <a:lstStyle/>
          <a:p>
            <a:r>
              <a:rPr lang="en-US" altLang="zh-CN" sz="2300" b="1" dirty="0">
                <a:latin typeface="宋体" panose="02010600030101010101" pitchFamily="2" charset="-122"/>
                <a:cs typeface="微软雅黑" panose="020B0503020204020204" pitchFamily="34" charset="-122"/>
              </a:rPr>
              <a:t>1.</a:t>
            </a:r>
            <a:r>
              <a:rPr lang="zh-CN" altLang="en-US" sz="2300" b="1" dirty="0">
                <a:latin typeface="宋体" panose="02010600030101010101" pitchFamily="2" charset="-122"/>
                <a:cs typeface="微软雅黑" panose="020B0503020204020204" pitchFamily="34" charset="-122"/>
              </a:rPr>
              <a:t>中国同盟会</a:t>
            </a:r>
            <a:r>
              <a:rPr lang="en-US" altLang="zh-CN" sz="2300" b="1" dirty="0">
                <a:latin typeface="宋体" panose="02010600030101010101" pitchFamily="2" charset="-122"/>
                <a:cs typeface="微软雅黑" panose="020B0503020204020204" pitchFamily="34" charset="-122"/>
              </a:rPr>
              <a:t>—</a:t>
            </a:r>
            <a:r>
              <a:rPr lang="zh-CN" altLang="en-US" sz="2300" b="1" dirty="0">
                <a:latin typeface="宋体" panose="02010600030101010101" pitchFamily="2" charset="-122"/>
                <a:cs typeface="微软雅黑" panose="020B0503020204020204" pitchFamily="34" charset="-122"/>
              </a:rPr>
              <a:t>中国第一个资产阶级性质的政党</a:t>
            </a:r>
            <a:endParaRPr lang="zh-CN" altLang="en-US" sz="2300" dirty="0">
              <a:latin typeface="宋体" panose="02010600030101010101" pitchFamily="2" charset="-122"/>
              <a:cs typeface="微软雅黑" panose="020B0503020204020204" pitchFamily="34" charset="-122"/>
            </a:endParaRPr>
          </a:p>
        </p:txBody>
      </p:sp>
      <p:sp>
        <p:nvSpPr>
          <p:cNvPr id="6" name="任意多边形 151"/>
          <p:cNvSpPr>
            <a:spLocks noChangeArrowheads="1"/>
          </p:cNvSpPr>
          <p:nvPr/>
        </p:nvSpPr>
        <p:spPr bwMode="auto">
          <a:xfrm>
            <a:off x="1285875" y="2382520"/>
            <a:ext cx="5068570" cy="144907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sz="2000" dirty="0" smtClean="0">
                <a:solidFill>
                  <a:srgbClr val="044875"/>
                </a:solidFill>
                <a:latin typeface="宋体" panose="02010600030101010101" pitchFamily="2" charset="-122"/>
                <a:cs typeface="楷体" panose="02010609060101010101" charset="-122"/>
                <a:sym typeface="+mn-ea"/>
              </a:rPr>
              <a:t>1905年</a:t>
            </a:r>
            <a:r>
              <a:rPr lang="en-US" altLang="zh-CN" sz="2000" dirty="0" smtClean="0">
                <a:solidFill>
                  <a:srgbClr val="044875"/>
                </a:solidFill>
                <a:latin typeface="宋体" panose="02010600030101010101" pitchFamily="2" charset="-122"/>
                <a:cs typeface="楷体" panose="02010609060101010101" charset="-122"/>
                <a:sym typeface="+mn-ea"/>
              </a:rPr>
              <a:t>8</a:t>
            </a:r>
            <a:r>
              <a:rPr lang="zh-CN" altLang="en-US" sz="2000" dirty="0" smtClean="0">
                <a:solidFill>
                  <a:srgbClr val="044875"/>
                </a:solidFill>
                <a:latin typeface="宋体" panose="02010600030101010101" pitchFamily="2" charset="-122"/>
                <a:cs typeface="楷体" panose="02010609060101010101" charset="-122"/>
                <a:sym typeface="+mn-ea"/>
              </a:rPr>
              <a:t>月</a:t>
            </a:r>
            <a:r>
              <a:rPr lang="en-US" altLang="zh-CN" sz="2000" dirty="0" smtClean="0">
                <a:solidFill>
                  <a:srgbClr val="044875"/>
                </a:solidFill>
                <a:latin typeface="宋体" panose="02010600030101010101" pitchFamily="2" charset="-122"/>
                <a:cs typeface="楷体" panose="02010609060101010101" charset="-122"/>
                <a:sym typeface="+mn-ea"/>
              </a:rPr>
              <a:t>20</a:t>
            </a:r>
            <a:r>
              <a:rPr lang="zh-CN" altLang="en-US" sz="2000" dirty="0" smtClean="0">
                <a:solidFill>
                  <a:srgbClr val="044875"/>
                </a:solidFill>
                <a:latin typeface="宋体" panose="02010600030101010101" pitchFamily="2" charset="-122"/>
                <a:cs typeface="楷体" panose="02010609060101010101" charset="-122"/>
                <a:sym typeface="+mn-ea"/>
              </a:rPr>
              <a:t>日</a:t>
            </a:r>
            <a:r>
              <a:rPr lang="zh-CN" sz="2000" dirty="0" smtClean="0">
                <a:solidFill>
                  <a:srgbClr val="044875"/>
                </a:solidFill>
                <a:latin typeface="宋体" panose="02010600030101010101" pitchFamily="2" charset="-122"/>
                <a:cs typeface="楷体" panose="02010609060101010101" charset="-122"/>
                <a:sym typeface="+mn-ea"/>
              </a:rPr>
              <a:t>，孙中山、黄兴等人在日本东京成立同盟会。它的成立标志着中国资产阶级民主革命进入了一个新的阶段。</a:t>
            </a:r>
            <a:endParaRPr lang="zh-CN" sz="2000" dirty="0" smtClean="0">
              <a:solidFill>
                <a:srgbClr val="044875"/>
              </a:solidFill>
              <a:latin typeface="宋体" panose="02010600030101010101" pitchFamily="2" charset="-122"/>
              <a:cs typeface="楷体" panose="02010609060101010101" charset="-122"/>
              <a:sym typeface="+mn-ea"/>
            </a:endParaRPr>
          </a:p>
        </p:txBody>
      </p:sp>
      <p:grpSp>
        <p:nvGrpSpPr>
          <p:cNvPr id="49155" name="组合 49154"/>
          <p:cNvGrpSpPr/>
          <p:nvPr/>
        </p:nvGrpSpPr>
        <p:grpSpPr>
          <a:xfrm>
            <a:off x="1285875" y="3960495"/>
            <a:ext cx="3794125" cy="2582545"/>
            <a:chOff x="2653" y="119"/>
            <a:chExt cx="2962" cy="2100"/>
          </a:xfrm>
        </p:grpSpPr>
        <p:pic>
          <p:nvPicPr>
            <p:cNvPr id="49156" name="图片 49155" descr="zz16"/>
            <p:cNvPicPr>
              <a:picLocks noChangeAspect="1"/>
            </p:cNvPicPr>
            <p:nvPr/>
          </p:nvPicPr>
          <p:blipFill>
            <a:blip r:embed="rId1"/>
            <a:stretch>
              <a:fillRect/>
            </a:stretch>
          </p:blipFill>
          <p:spPr>
            <a:xfrm>
              <a:off x="2653" y="119"/>
              <a:ext cx="2962" cy="1769"/>
            </a:xfrm>
            <a:prstGeom prst="rect">
              <a:avLst/>
            </a:prstGeom>
            <a:noFill/>
            <a:ln w="9525">
              <a:noFill/>
            </a:ln>
          </p:spPr>
        </p:pic>
        <p:sp>
          <p:nvSpPr>
            <p:cNvPr id="49157" name="矩形 49156"/>
            <p:cNvSpPr/>
            <p:nvPr/>
          </p:nvSpPr>
          <p:spPr>
            <a:xfrm>
              <a:off x="2653" y="1845"/>
              <a:ext cx="2949" cy="374"/>
            </a:xfrm>
            <a:prstGeom prst="rect">
              <a:avLst/>
            </a:prstGeom>
            <a:solidFill>
              <a:schemeClr val="bg1"/>
            </a:solidFill>
            <a:ln w="9525">
              <a:noFill/>
            </a:ln>
          </p:spPr>
          <p:txBody>
            <a:bodyPr anchor="ctr">
              <a:spAutoFit/>
            </a:bodyPr>
            <a:lstStyle/>
            <a:p>
              <a:pPr algn="ctr">
                <a:buClr>
                  <a:schemeClr val="bg1"/>
                </a:buClr>
              </a:pPr>
              <a:r>
                <a:rPr lang="en-US" altLang="zh-CN" sz="2000" dirty="0">
                  <a:solidFill>
                    <a:srgbClr val="044875"/>
                  </a:solidFill>
                  <a:latin typeface="宋体" panose="02010600030101010101" pitchFamily="2" charset="-122"/>
                  <a:cs typeface="微软雅黑" panose="020B0503020204020204" pitchFamily="34" charset="-122"/>
                </a:rPr>
                <a:t>1905</a:t>
              </a:r>
              <a:r>
                <a:rPr lang="zh-CN" altLang="en-US" sz="2000" dirty="0">
                  <a:solidFill>
                    <a:srgbClr val="044875"/>
                  </a:solidFill>
                  <a:latin typeface="宋体" panose="02010600030101010101" pitchFamily="2" charset="-122"/>
                  <a:cs typeface="微软雅黑" panose="020B0503020204020204" pitchFamily="34" charset="-122"/>
                </a:rPr>
                <a:t>年中国同盟会成立大会</a:t>
              </a:r>
              <a:r>
                <a:rPr lang="zh-CN" altLang="en-US" sz="2400" b="1" dirty="0">
                  <a:latin typeface="宋体" panose="02010600030101010101" pitchFamily="2" charset="-122"/>
                </a:rPr>
                <a:t> </a:t>
              </a:r>
              <a:endParaRPr lang="zh-CN" altLang="en-US" sz="2400" b="1" dirty="0">
                <a:latin typeface="宋体" panose="02010600030101010101" pitchFamily="2" charset="-122"/>
              </a:endParaRPr>
            </a:p>
          </p:txBody>
        </p:sp>
      </p:grpSp>
      <p:pic>
        <p:nvPicPr>
          <p:cNvPr id="29701" name="Picture 10" descr="https://timgsa.baidu.com/timg?image&amp;quality=80&amp;size=b10000_10000&amp;sec=1512372455&amp;di=87379528ecebaa85039d910ecd0983fa&amp;src=http%3A%2F%2Fnews.k618.cn%2Fhistory%2Flsqw%2F201611%2FW020161115624334408444.jpg"/>
          <p:cNvPicPr>
            <a:picLocks noChangeAspect="1"/>
          </p:cNvPicPr>
          <p:nvPr/>
        </p:nvPicPr>
        <p:blipFill>
          <a:blip r:embed="rId2"/>
          <a:stretch>
            <a:fillRect/>
          </a:stretch>
        </p:blipFill>
        <p:spPr>
          <a:xfrm>
            <a:off x="9145270" y="1208405"/>
            <a:ext cx="2832735" cy="2245360"/>
          </a:xfrm>
          <a:prstGeom prst="rect">
            <a:avLst/>
          </a:prstGeom>
          <a:noFill/>
          <a:ln w="9525">
            <a:noFill/>
          </a:ln>
        </p:spPr>
      </p:pic>
      <p:grpSp>
        <p:nvGrpSpPr>
          <p:cNvPr id="49158" name="组合 49157"/>
          <p:cNvGrpSpPr/>
          <p:nvPr/>
        </p:nvGrpSpPr>
        <p:grpSpPr>
          <a:xfrm>
            <a:off x="6381577" y="3990596"/>
            <a:ext cx="2824480" cy="2524281"/>
            <a:chOff x="-504" y="2188"/>
            <a:chExt cx="3158" cy="2004"/>
          </a:xfrm>
        </p:grpSpPr>
        <p:pic>
          <p:nvPicPr>
            <p:cNvPr id="49159" name="图片 49158" descr="F200705281544364296200312"/>
            <p:cNvPicPr>
              <a:picLocks noChangeAspect="1"/>
            </p:cNvPicPr>
            <p:nvPr/>
          </p:nvPicPr>
          <p:blipFill>
            <a:blip r:embed="rId3"/>
            <a:stretch>
              <a:fillRect/>
            </a:stretch>
          </p:blipFill>
          <p:spPr>
            <a:xfrm>
              <a:off x="-504" y="2188"/>
              <a:ext cx="3158" cy="1814"/>
            </a:xfrm>
            <a:prstGeom prst="rect">
              <a:avLst/>
            </a:prstGeom>
            <a:noFill/>
            <a:ln w="9525">
              <a:noFill/>
            </a:ln>
          </p:spPr>
        </p:pic>
        <p:sp>
          <p:nvSpPr>
            <p:cNvPr id="49160" name="矩形 49159"/>
            <p:cNvSpPr/>
            <p:nvPr/>
          </p:nvSpPr>
          <p:spPr>
            <a:xfrm>
              <a:off x="194" y="3875"/>
              <a:ext cx="1756" cy="317"/>
            </a:xfrm>
            <a:prstGeom prst="rect">
              <a:avLst/>
            </a:prstGeom>
            <a:solidFill>
              <a:schemeClr val="bg1"/>
            </a:solidFill>
            <a:ln w="9525">
              <a:noFill/>
            </a:ln>
          </p:spPr>
          <p:txBody>
            <a:bodyPr wrap="square" anchor="ctr">
              <a:spAutoFit/>
            </a:bodyPr>
            <a:lstStyle/>
            <a:p>
              <a:pPr algn="ctr">
                <a:buClr>
                  <a:schemeClr val="bg1"/>
                </a:buClr>
              </a:pPr>
              <a:r>
                <a:rPr lang="en-US" altLang="zh-CN" sz="2000" dirty="0">
                  <a:solidFill>
                    <a:srgbClr val="044875"/>
                  </a:solidFill>
                  <a:latin typeface="宋体" panose="02010600030101010101" pitchFamily="2" charset="-122"/>
                </a:rPr>
                <a:t>《</a:t>
              </a:r>
              <a:r>
                <a:rPr lang="zh-CN" altLang="en-US" sz="2000" dirty="0">
                  <a:solidFill>
                    <a:srgbClr val="044875"/>
                  </a:solidFill>
                  <a:latin typeface="宋体" panose="02010600030101010101" pitchFamily="2" charset="-122"/>
                </a:rPr>
                <a:t>民报</a:t>
              </a:r>
              <a:r>
                <a:rPr lang="en-US" altLang="zh-CN" sz="2000" dirty="0">
                  <a:solidFill>
                    <a:srgbClr val="044875"/>
                  </a:solidFill>
                  <a:latin typeface="宋体" panose="02010600030101010101" pitchFamily="2" charset="-122"/>
                </a:rPr>
                <a:t>》</a:t>
              </a:r>
              <a:endParaRPr lang="en-US" altLang="zh-CN" sz="2000" dirty="0">
                <a:solidFill>
                  <a:srgbClr val="044875"/>
                </a:solidFill>
                <a:latin typeface="宋体" panose="02010600030101010101" pitchFamily="2" charset="-122"/>
              </a:endParaRPr>
            </a:p>
          </p:txBody>
        </p:sp>
      </p:grpSp>
      <p:sp>
        <p:nvSpPr>
          <p:cNvPr id="5" name="矩形标注 4"/>
          <p:cNvSpPr/>
          <p:nvPr/>
        </p:nvSpPr>
        <p:spPr>
          <a:xfrm>
            <a:off x="9991090" y="4504055"/>
            <a:ext cx="1986915" cy="873760"/>
          </a:xfrm>
          <a:prstGeom prst="wedgeRectCallout">
            <a:avLst>
              <a:gd name="adj1" fmla="val -1166"/>
              <a:gd name="adj2" fmla="val -177034"/>
            </a:avLst>
          </a:prstGeom>
          <a:solidFill>
            <a:schemeClr val="bg1"/>
          </a:solidFill>
          <a:ln w="9525" cap="flat" cmpd="sng">
            <a:solidFill>
              <a:srgbClr val="044875"/>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800" b="1" dirty="0">
                <a:solidFill>
                  <a:srgbClr val="044875"/>
                </a:solidFill>
                <a:latin typeface="宋体" panose="02010600030101010101" pitchFamily="2" charset="-122"/>
                <a:cs typeface="楷体" panose="02010609060101010101" charset="-122"/>
                <a:sym typeface="+mn-ea"/>
              </a:rPr>
              <a:t>三民主义</a:t>
            </a:r>
            <a:endParaRPr lang="zh-CN" sz="2800" b="1" dirty="0">
              <a:solidFill>
                <a:srgbClr val="044875"/>
              </a:solidFill>
              <a:latin typeface="宋体" panose="02010600030101010101" pitchFamily="2" charset="-122"/>
              <a:cs typeface="楷体" panose="0201060906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4" presetClass="entr" presetSubtype="16" fill="hold" grpId="0" nodeType="withEffect">
                                  <p:stCondLst>
                                    <p:cond delay="0"/>
                                  </p:stCondLst>
                                  <p:childTnLst>
                                    <p:set>
                                      <p:cBhvr>
                                        <p:cTn id="9" dur="1000" fill="hold">
                                          <p:stCondLst>
                                            <p:cond delay="0"/>
                                          </p:stCondLst>
                                        </p:cTn>
                                        <p:tgtEl>
                                          <p:spTgt spid="24"/>
                                        </p:tgtEl>
                                        <p:attrNameLst>
                                          <p:attrName>style.visibility</p:attrName>
                                        </p:attrNameLst>
                                      </p:cBhvr>
                                      <p:to>
                                        <p:strVal val="visible"/>
                                      </p:to>
                                    </p:set>
                                    <p:animEffect transition="in" filter="box(in)">
                                      <p:cBhvr>
                                        <p:cTn id="10" dur="1000"/>
                                        <p:tgtEl>
                                          <p:spTgt spid="24"/>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ircle(in)">
                                      <p:cBhvr>
                                        <p:cTn id="16" dur="2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amond(in)">
                                      <p:cBhvr>
                                        <p:cTn id="21" dur="2000"/>
                                        <p:tgtEl>
                                          <p:spTgt spid="6"/>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9155"/>
                                        </p:tgtEl>
                                        <p:attrNameLst>
                                          <p:attrName>style.visibility</p:attrName>
                                        </p:attrNameLst>
                                      </p:cBhvr>
                                      <p:to>
                                        <p:strVal val="visible"/>
                                      </p:to>
                                    </p:set>
                                    <p:animEffect transition="in" filter="barn(inVertical)">
                                      <p:cBhvr>
                                        <p:cTn id="25" dur="500"/>
                                        <p:tgtEl>
                                          <p:spTgt spid="4915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9158"/>
                                        </p:tgtEl>
                                        <p:attrNameLst>
                                          <p:attrName>style.visibility</p:attrName>
                                        </p:attrNameLst>
                                      </p:cBhvr>
                                      <p:to>
                                        <p:strVal val="visible"/>
                                      </p:to>
                                    </p:set>
                                    <p:animEffect transition="in" filter="barn(inVertical)">
                                      <p:cBhvr>
                                        <p:cTn id="30" dur="500"/>
                                        <p:tgtEl>
                                          <p:spTgt spid="49158"/>
                                        </p:tgtEl>
                                      </p:cBhvr>
                                    </p:animEffect>
                                  </p:childTnLst>
                                </p:cTn>
                              </p:par>
                            </p:childTnLst>
                          </p:cTn>
                        </p:par>
                        <p:par>
                          <p:cTn id="31" fill="hold">
                            <p:stCondLst>
                              <p:cond delay="500"/>
                            </p:stCondLst>
                            <p:childTnLst>
                              <p:par>
                                <p:cTn id="32" presetID="16" presetClass="entr" presetSubtype="21" fill="hold" nodeType="afterEffect">
                                  <p:stCondLst>
                                    <p:cond delay="0"/>
                                  </p:stCondLst>
                                  <p:childTnLst>
                                    <p:set>
                                      <p:cBhvr>
                                        <p:cTn id="33" dur="1" fill="hold">
                                          <p:stCondLst>
                                            <p:cond delay="0"/>
                                          </p:stCondLst>
                                        </p:cTn>
                                        <p:tgtEl>
                                          <p:spTgt spid="29701"/>
                                        </p:tgtEl>
                                        <p:attrNameLst>
                                          <p:attrName>style.visibility</p:attrName>
                                        </p:attrNameLst>
                                      </p:cBhvr>
                                      <p:to>
                                        <p:strVal val="visible"/>
                                      </p:to>
                                    </p:set>
                                    <p:animEffect transition="in" filter="barn(inVertical)">
                                      <p:cBhvr>
                                        <p:cTn id="34" dur="500"/>
                                        <p:tgtEl>
                                          <p:spTgt spid="2970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bldLvl="0" animBg="1"/>
      <p:bldP spid="24" grpId="0"/>
      <p:bldP spid="6" grpId="0" bldLvl="0" animBg="1"/>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235036" y="270182"/>
            <a:ext cx="5432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8590" y="1358265"/>
            <a:ext cx="613410" cy="5100320"/>
          </a:xfrm>
          <a:prstGeom prst="rect">
            <a:avLst/>
          </a:prstGeom>
          <a:noFill/>
        </p:spPr>
        <p:txBody>
          <a:bodyPr vert="eaVert" wrap="square" rtlCol="0">
            <a:spAutoFit/>
          </a:bodyPr>
          <a:lstStyle/>
          <a:p>
            <a:r>
              <a:rPr lang="zh-CN" altLang="en-US" sz="2800">
                <a:solidFill>
                  <a:srgbClr val="044875"/>
                </a:solidFill>
                <a:latin typeface="微软雅黑" panose="020B0503020204020204" pitchFamily="34" charset="-122"/>
                <a:ea typeface="微软雅黑" panose="020B0503020204020204" pitchFamily="34" charset="-122"/>
              </a:rPr>
              <a:t>二、资产阶级革命派的活动</a:t>
            </a:r>
            <a:endParaRPr lang="zh-CN" altLang="en-US" sz="2800">
              <a:solidFill>
                <a:srgbClr val="044875"/>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162685" y="855980"/>
            <a:ext cx="507873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（三）中国同盟会的成立和三民主义学说</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4" name="文本框 23"/>
          <p:cNvSpPr txBox="1"/>
          <p:nvPr/>
        </p:nvSpPr>
        <p:spPr>
          <a:xfrm>
            <a:off x="1052830" y="1664335"/>
            <a:ext cx="4735830" cy="460375"/>
          </a:xfrm>
          <a:prstGeom prst="rect">
            <a:avLst/>
          </a:prstGeom>
          <a:noFill/>
        </p:spPr>
        <p:txBody>
          <a:bodyPr wrap="square" rtlCol="0">
            <a:spAutoFit/>
          </a:bodyPr>
          <a:lstStyle/>
          <a:p>
            <a:r>
              <a:rPr lang="en-US" altLang="zh-CN" sz="2300" b="1" dirty="0">
                <a:latin typeface="宋体" panose="02010600030101010101" pitchFamily="2" charset="-122"/>
                <a:cs typeface="微软雅黑" panose="020B0503020204020204" pitchFamily="34" charset="-122"/>
              </a:rPr>
              <a:t>2.</a:t>
            </a:r>
            <a:r>
              <a:rPr lang="zh-CN" altLang="en-US" sz="2300" b="1" dirty="0">
                <a:latin typeface="宋体" panose="02010600030101010101" pitchFamily="2" charset="-122"/>
                <a:cs typeface="微软雅黑" panose="020B0503020204020204" pitchFamily="34" charset="-122"/>
              </a:rPr>
              <a:t>三民主义</a:t>
            </a:r>
            <a:r>
              <a:rPr lang="en-US" altLang="zh-CN" sz="2300" b="1" dirty="0">
                <a:latin typeface="宋体" panose="02010600030101010101" pitchFamily="2" charset="-122"/>
                <a:cs typeface="微软雅黑" panose="020B0503020204020204" pitchFamily="34" charset="-122"/>
              </a:rPr>
              <a:t>—</a:t>
            </a:r>
            <a:r>
              <a:rPr lang="zh-CN" altLang="en-US" sz="2300" b="1" dirty="0">
                <a:latin typeface="宋体" panose="02010600030101010101" pitchFamily="2" charset="-122"/>
                <a:cs typeface="微软雅黑" panose="020B0503020204020204" pitchFamily="34" charset="-122"/>
              </a:rPr>
              <a:t>同盟会的政治纲领</a:t>
            </a:r>
            <a:endParaRPr lang="zh-CN" altLang="en-US" sz="2300" b="1" dirty="0">
              <a:latin typeface="宋体" panose="02010600030101010101" pitchFamily="2" charset="-122"/>
              <a:cs typeface="微软雅黑" panose="020B0503020204020204" pitchFamily="34" charset="-122"/>
            </a:endParaRPr>
          </a:p>
        </p:txBody>
      </p:sp>
      <p:graphicFrame>
        <p:nvGraphicFramePr>
          <p:cNvPr id="138303" name="Group 63"/>
          <p:cNvGraphicFramePr>
            <a:graphicFrameLocks noGrp="1"/>
          </p:cNvGraphicFramePr>
          <p:nvPr/>
        </p:nvGraphicFramePr>
        <p:xfrm>
          <a:off x="2914650" y="2487930"/>
          <a:ext cx="9144000" cy="3770187"/>
        </p:xfrm>
        <a:graphic>
          <a:graphicData uri="http://schemas.openxmlformats.org/drawingml/2006/table">
            <a:tbl>
              <a:tblPr/>
              <a:tblGrid>
                <a:gridCol w="1310253"/>
                <a:gridCol w="1310601"/>
                <a:gridCol w="3931797"/>
                <a:gridCol w="2591349"/>
              </a:tblGrid>
              <a:tr h="673053">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三民主义</a:t>
                      </a:r>
                      <a:endPar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基本内容</a:t>
                      </a:r>
                      <a:endPar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基本任务</a:t>
                      </a:r>
                      <a:endPar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缺  陷</a:t>
                      </a:r>
                      <a:endParaRPr kumimoji="0" lang="zh-CN" altLang="en-US" sz="22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r>
              <a:tr h="911360">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民族主义</a:t>
                      </a:r>
                      <a:endPar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40000"/>
                        </a:lnSpc>
                        <a:spcBef>
                          <a:spcPct val="5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驱除鞑虏恢复中华</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以革命手段推翻清政府，建立民族独立国家，实行民族革命</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没有从正面提出反对帝国主义的主张</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r h="792033">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民权主义</a:t>
                      </a:r>
                      <a:endPar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创立民国</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推翻君主专制制度，建立资产阶级共和国，完成政治革命</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没有提出推翻地主豪绅阶级的统治</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r>
              <a:tr h="831891">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民生主义</a:t>
                      </a:r>
                      <a:endParaRPr kumimoji="0" lang="zh-CN" altLang="en-US" sz="22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平均地权</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防止资本主义制度下贫富分化与对立，达成社会革命的目的</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anose="05020102010507070707"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anose="05020102010507070707"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anose="05020102010507070707"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85000"/>
                        <a:buFont typeface="Wingdings 2" panose="05020102010507070707" pitchFamily="18" charset="2"/>
                        <a:buNone/>
                      </a:pPr>
                      <a:r>
                        <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带有浓厚的空想色彩，缺乏社会基础</a:t>
                      </a:r>
                      <a:endParaRPr kumimoji="0" lang="zh-CN" altLang="en-US" sz="2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r>
            </a:tbl>
          </a:graphicData>
        </a:graphic>
      </p:graphicFrame>
      <p:sp>
        <p:nvSpPr>
          <p:cNvPr id="11" name="矩形标注 10"/>
          <p:cNvSpPr/>
          <p:nvPr/>
        </p:nvSpPr>
        <p:spPr>
          <a:xfrm>
            <a:off x="897255" y="3288030"/>
            <a:ext cx="1611630" cy="592455"/>
          </a:xfrm>
          <a:prstGeom prst="wedgeRectCallout">
            <a:avLst>
              <a:gd name="adj1" fmla="val 81481"/>
              <a:gd name="adj2" fmla="val 4142"/>
            </a:avLst>
          </a:prstGeom>
          <a:solidFill>
            <a:schemeClr val="bg1"/>
          </a:solidFill>
          <a:ln w="9525" cap="flat" cmpd="sng">
            <a:solidFill>
              <a:srgbClr val="044875"/>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宋体" panose="02010600030101010101" pitchFamily="2" charset="-122"/>
                <a:cs typeface="楷体" panose="02010609060101010101" charset="-122"/>
                <a:sym typeface="+mn-ea"/>
              </a:rPr>
              <a:t>民族革命</a:t>
            </a:r>
            <a:endParaRPr lang="zh-CN" sz="2400" b="1" dirty="0">
              <a:solidFill>
                <a:srgbClr val="044875"/>
              </a:solidFill>
              <a:latin typeface="宋体" panose="02010600030101010101" pitchFamily="2" charset="-122"/>
              <a:cs typeface="楷体" panose="02010609060101010101" charset="-122"/>
              <a:sym typeface="+mn-ea"/>
            </a:endParaRPr>
          </a:p>
        </p:txBody>
      </p:sp>
      <p:sp>
        <p:nvSpPr>
          <p:cNvPr id="12" name="矩形标注 11"/>
          <p:cNvSpPr/>
          <p:nvPr/>
        </p:nvSpPr>
        <p:spPr>
          <a:xfrm>
            <a:off x="897255" y="4386580"/>
            <a:ext cx="1611630" cy="592455"/>
          </a:xfrm>
          <a:prstGeom prst="wedgeRectCallout">
            <a:avLst>
              <a:gd name="adj1" fmla="val 81481"/>
              <a:gd name="adj2" fmla="val 4142"/>
            </a:avLst>
          </a:prstGeom>
          <a:solidFill>
            <a:schemeClr val="bg1"/>
          </a:solidFill>
          <a:ln w="9525" cap="flat" cmpd="sng">
            <a:solidFill>
              <a:srgbClr val="044875"/>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宋体" panose="02010600030101010101" pitchFamily="2" charset="-122"/>
                <a:cs typeface="楷体" panose="02010609060101010101" charset="-122"/>
                <a:sym typeface="+mn-ea"/>
              </a:rPr>
              <a:t>政治革命</a:t>
            </a:r>
            <a:endParaRPr lang="zh-CN" sz="2400" b="1" dirty="0">
              <a:solidFill>
                <a:srgbClr val="044875"/>
              </a:solidFill>
              <a:latin typeface="宋体" panose="02010600030101010101" pitchFamily="2" charset="-122"/>
              <a:cs typeface="楷体" panose="02010609060101010101" charset="-122"/>
              <a:sym typeface="+mn-ea"/>
            </a:endParaRPr>
          </a:p>
        </p:txBody>
      </p:sp>
      <p:sp>
        <p:nvSpPr>
          <p:cNvPr id="18" name="矩形标注 17"/>
          <p:cNvSpPr/>
          <p:nvPr/>
        </p:nvSpPr>
        <p:spPr>
          <a:xfrm>
            <a:off x="897255" y="5476240"/>
            <a:ext cx="1611630" cy="592455"/>
          </a:xfrm>
          <a:prstGeom prst="wedgeRectCallout">
            <a:avLst>
              <a:gd name="adj1" fmla="val 81481"/>
              <a:gd name="adj2" fmla="val 4142"/>
            </a:avLst>
          </a:prstGeom>
          <a:solidFill>
            <a:schemeClr val="bg1"/>
          </a:solidFill>
          <a:ln w="9525" cap="flat" cmpd="sng">
            <a:solidFill>
              <a:srgbClr val="044875"/>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宋体" panose="02010600030101010101" pitchFamily="2" charset="-122"/>
                <a:cs typeface="楷体" panose="02010609060101010101" charset="-122"/>
                <a:sym typeface="+mn-ea"/>
              </a:rPr>
              <a:t>社会革命</a:t>
            </a:r>
            <a:endParaRPr lang="zh-CN" sz="2400" b="1" dirty="0">
              <a:solidFill>
                <a:srgbClr val="044875"/>
              </a:solidFill>
              <a:latin typeface="宋体" panose="02010600030101010101" pitchFamily="2" charset="-122"/>
              <a:cs typeface="楷体" panose="02010609060101010101" charset="-122"/>
              <a:sym typeface="+mn-ea"/>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000" fill="hold">
                                          <p:stCondLst>
                                            <p:cond delay="0"/>
                                          </p:stCondLst>
                                        </p:cTn>
                                        <p:tgtEl>
                                          <p:spTgt spid="138303"/>
                                        </p:tgtEl>
                                        <p:attrNameLst>
                                          <p:attrName>style.visibility</p:attrName>
                                        </p:attrNameLst>
                                      </p:cBhvr>
                                      <p:to>
                                        <p:strVal val="visible"/>
                                      </p:to>
                                    </p:set>
                                    <p:animEffect transition="in" filter="diamond(in)">
                                      <p:cBhvr>
                                        <p:cTn id="15" dur="1000"/>
                                        <p:tgtEl>
                                          <p:spTgt spid="13830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p:bldP spid="11" grpId="0" bldLvl="0" animBg="1"/>
      <p:bldP spid="12" grpId="0" bldLvl="0" animBg="1"/>
      <p:bldP spid="1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59066" y="152182"/>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二、资产阶级革命派的活动</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043305" y="855980"/>
            <a:ext cx="5468331"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（四）革命派与改良派的论战（</a:t>
            </a:r>
            <a:r>
              <a:rPr lang="en-US" altLang="zh-CN" sz="2000" b="1" dirty="0">
                <a:solidFill>
                  <a:srgbClr val="044875"/>
                </a:solidFill>
                <a:latin typeface="黑体" panose="02010609060101010101" pitchFamily="49" charset="-122"/>
                <a:ea typeface="黑体" panose="02010609060101010101" pitchFamily="49" charset="-122"/>
              </a:rPr>
              <a:t>1905-1907</a:t>
            </a:r>
            <a:r>
              <a:rPr lang="zh-CN" altLang="en-US" sz="2000" b="1" dirty="0">
                <a:solidFill>
                  <a:srgbClr val="044875"/>
                </a:solidFill>
                <a:latin typeface="黑体" panose="02010609060101010101" pitchFamily="49" charset="-122"/>
                <a:ea typeface="黑体" panose="02010609060101010101" pitchFamily="49" charset="-122"/>
              </a:rPr>
              <a:t>）</a:t>
            </a:r>
            <a:endParaRPr lang="zh-CN" altLang="en-US" sz="2000" b="1" dirty="0">
              <a:solidFill>
                <a:srgbClr val="044875"/>
              </a:solidFill>
              <a:latin typeface="黑体" panose="02010609060101010101" pitchFamily="49" charset="-122"/>
              <a:ea typeface="黑体" panose="02010609060101010101" pitchFamily="49" charset="-122"/>
            </a:endParaRPr>
          </a:p>
        </p:txBody>
      </p:sp>
      <p:graphicFrame>
        <p:nvGraphicFramePr>
          <p:cNvPr id="32880" name="Group 112"/>
          <p:cNvGraphicFramePr>
            <a:graphicFrameLocks noGrp="1"/>
          </p:cNvGraphicFramePr>
          <p:nvPr/>
        </p:nvGraphicFramePr>
        <p:xfrm>
          <a:off x="1583344" y="2821768"/>
          <a:ext cx="8809355" cy="4092194"/>
        </p:xfrm>
        <a:graphic>
          <a:graphicData uri="http://schemas.openxmlformats.org/drawingml/2006/table">
            <a:tbl>
              <a:tblPr/>
              <a:tblGrid>
                <a:gridCol w="2326005"/>
                <a:gridCol w="2724150"/>
                <a:gridCol w="3759200"/>
              </a:tblGrid>
              <a:tr h="74549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微软雅黑" panose="020B0503020204020204" pitchFamily="34" charset="-122"/>
                          <a:sym typeface="+mn-lt"/>
                        </a:rPr>
                        <a:t>辩 题</a:t>
                      </a:r>
                      <a:endPar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微软雅黑" panose="020B0503020204020204" pitchFamily="34" charset="-122"/>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改良派</a:t>
                      </a:r>
                      <a:endPar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rPr>
                        <a:t>革命派</a:t>
                      </a:r>
                      <a:endParaRPr kumimoji="0" lang="zh-CN" altLang="en-US" sz="2400" b="1"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lumMod val="50000"/>
                      </a:schemeClr>
                    </a:solidFill>
                  </a:tcPr>
                </a:tc>
              </a:tr>
              <a:tr h="741363">
                <a:tc>
                  <a:txBody>
                    <a:bodyPr/>
                    <a:lstStyle/>
                    <a:p>
                      <a:pPr marL="0" marR="0" lvl="0" indent="0" algn="ctr" defTabSz="914400" rtl="0" eaLnBrk="1" fontAlgn="base" latinLnBrk="0" hangingPunct="1">
                        <a:lnSpc>
                          <a:spcPct val="120000"/>
                        </a:lnSpc>
                        <a:spcBef>
                          <a:spcPct val="0"/>
                        </a:spcBef>
                        <a:spcAft>
                          <a:spcPct val="0"/>
                        </a:spcAft>
                        <a:buClrTx/>
                        <a:buSzTx/>
                        <a:buFontTx/>
                        <a:buNone/>
                      </a:pPr>
                      <a:r>
                        <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要不要以革命</a:t>
                      </a:r>
                      <a:endParaRPr kumimoji="0" lang="en-US" altLang="zh-CN"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pPr>
                      <a:r>
                        <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手段推翻清王朝</a:t>
                      </a:r>
                      <a:endPar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革命招致内乱外患</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只有革命才能获得民族独立和社会进步</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r>
              <a:tr h="792162">
                <a:tc>
                  <a:txBody>
                    <a:bodyPr/>
                    <a:lstStyle/>
                    <a:p>
                      <a:pPr marL="0" marR="0" lvl="0" indent="0" algn="ctr" defTabSz="914400" rtl="0" eaLnBrk="1" fontAlgn="base" latinLnBrk="0" hangingPunct="1">
                        <a:lnSpc>
                          <a:spcPct val="120000"/>
                        </a:lnSpc>
                        <a:spcBef>
                          <a:spcPct val="0"/>
                        </a:spcBef>
                        <a:spcAft>
                          <a:spcPct val="0"/>
                        </a:spcAft>
                        <a:buClrTx/>
                        <a:buSzTx/>
                        <a:buFontTx/>
                        <a:buNone/>
                      </a:pPr>
                      <a:r>
                        <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要不要推翻</a:t>
                      </a:r>
                      <a:endParaRPr kumimoji="0" lang="en-US" altLang="zh-CN"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pPr>
                      <a:r>
                        <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帝制实行共和</a:t>
                      </a:r>
                      <a:endPar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没有民主共和能力</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民主共和是大势所趋，中国有建立民主共和的能力</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r>
              <a:tr h="830262">
                <a:tc>
                  <a:txBody>
                    <a:bodyPr/>
                    <a:lstStyle/>
                    <a:p>
                      <a:pPr marL="0" marR="0" lvl="0" indent="0" algn="ctr" defTabSz="914400" rtl="0" eaLnBrk="1" fontAlgn="base" latinLnBrk="0" hangingPunct="1">
                        <a:lnSpc>
                          <a:spcPct val="120000"/>
                        </a:lnSpc>
                        <a:spcBef>
                          <a:spcPct val="0"/>
                        </a:spcBef>
                        <a:spcAft>
                          <a:spcPct val="0"/>
                        </a:spcAft>
                        <a:buClrTx/>
                        <a:buSzTx/>
                        <a:buFontTx/>
                        <a:buNone/>
                      </a:pPr>
                      <a:r>
                        <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rPr>
                        <a:t>要不要社会革命</a:t>
                      </a:r>
                      <a:endParaRPr kumimoji="0" lang="zh-CN" altLang="en-US" sz="2400" b="1" i="0" u="none" strike="noStrike" cap="none" normalizeH="0" baseline="0" dirty="0">
                        <a:ln>
                          <a:noFill/>
                        </a:ln>
                        <a:solidFill>
                          <a:srgbClr val="044875"/>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反对平均地权</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rPr>
                        <a:t>只有实现社会革命，才能避免贫富不均等社会问题</a:t>
                      </a:r>
                      <a:endPar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mn-ea"/>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r>
            </a:tbl>
          </a:graphicData>
        </a:graphic>
      </p:graphicFrame>
      <p:pic>
        <p:nvPicPr>
          <p:cNvPr id="5" name="图片 4" descr="民报"/>
          <p:cNvPicPr>
            <a:picLocks noChangeAspect="1"/>
          </p:cNvPicPr>
          <p:nvPr/>
        </p:nvPicPr>
        <p:blipFill>
          <a:blip r:embed="rId1"/>
          <a:stretch>
            <a:fillRect/>
          </a:stretch>
        </p:blipFill>
        <p:spPr>
          <a:xfrm>
            <a:off x="10333590" y="799119"/>
            <a:ext cx="1673913" cy="1840893"/>
          </a:xfrm>
          <a:prstGeom prst="rect">
            <a:avLst/>
          </a:prstGeom>
        </p:spPr>
      </p:pic>
      <p:pic>
        <p:nvPicPr>
          <p:cNvPr id="11" name="图片 10" descr="新民丛报"/>
          <p:cNvPicPr>
            <a:picLocks noChangeAspect="1"/>
          </p:cNvPicPr>
          <p:nvPr/>
        </p:nvPicPr>
        <p:blipFill>
          <a:blip r:embed="rId2"/>
          <a:stretch>
            <a:fillRect/>
          </a:stretch>
        </p:blipFill>
        <p:spPr>
          <a:xfrm>
            <a:off x="7629960" y="773847"/>
            <a:ext cx="1846580" cy="1897380"/>
          </a:xfrm>
          <a:prstGeom prst="rect">
            <a:avLst/>
          </a:prstGeom>
        </p:spPr>
      </p:pic>
      <p:sp>
        <p:nvSpPr>
          <p:cNvPr id="18" name="文本框 17"/>
          <p:cNvSpPr txBox="1"/>
          <p:nvPr/>
        </p:nvSpPr>
        <p:spPr>
          <a:xfrm>
            <a:off x="9504219" y="1354137"/>
            <a:ext cx="757844" cy="584775"/>
          </a:xfrm>
          <a:prstGeom prst="rect">
            <a:avLst/>
          </a:prstGeom>
          <a:noFill/>
        </p:spPr>
        <p:txBody>
          <a:bodyPr wrap="square" rtlCol="0">
            <a:spAutoFit/>
          </a:bodyPr>
          <a:lstStyle/>
          <a:p>
            <a:r>
              <a:rPr lang="en-US" altLang="zh-CN" sz="3200" b="1">
                <a:solidFill>
                  <a:srgbClr val="044875"/>
                </a:solidFill>
                <a:latin typeface="微软雅黑" panose="020B0503020204020204" pitchFamily="34" charset="-122"/>
                <a:ea typeface="微软雅黑" panose="020B0503020204020204" pitchFamily="34" charset="-122"/>
              </a:rPr>
              <a:t>VS</a:t>
            </a:r>
            <a:endParaRPr lang="en-US" altLang="zh-CN" sz="3200" b="1">
              <a:solidFill>
                <a:srgbClr val="044875"/>
              </a:solidFill>
              <a:latin typeface="微软雅黑" panose="020B0503020204020204" pitchFamily="34" charset="-122"/>
              <a:ea typeface="微软雅黑" panose="020B0503020204020204" pitchFamily="34" charset="-122"/>
            </a:endParaRPr>
          </a:p>
        </p:txBody>
      </p:sp>
      <p:sp>
        <p:nvSpPr>
          <p:cNvPr id="20" name="任意多边形 151"/>
          <p:cNvSpPr>
            <a:spLocks noChangeArrowheads="1"/>
          </p:cNvSpPr>
          <p:nvPr/>
        </p:nvSpPr>
        <p:spPr bwMode="auto">
          <a:xfrm>
            <a:off x="1160780" y="1645920"/>
            <a:ext cx="5612130" cy="110617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sz="2000" b="1" dirty="0" smtClean="0">
                <a:solidFill>
                  <a:srgbClr val="044875"/>
                </a:solidFill>
                <a:latin typeface="宋体" panose="02010600030101010101" pitchFamily="2" charset="-122"/>
                <a:cs typeface="楷体" panose="02010609060101010101" charset="-122"/>
                <a:sym typeface="+mn-ea"/>
              </a:rPr>
              <a:t>意义</a:t>
            </a:r>
            <a:r>
              <a:rPr lang="zh-CN" sz="2000" dirty="0" smtClean="0">
                <a:solidFill>
                  <a:srgbClr val="044875"/>
                </a:solidFill>
                <a:latin typeface="宋体" panose="02010600030101010101" pitchFamily="2" charset="-122"/>
                <a:cs typeface="楷体" panose="02010609060101010101" charset="-122"/>
                <a:sym typeface="+mn-ea"/>
              </a:rPr>
              <a:t>：划清了改良和革命的界限，传播了民主革命的思想，进一步促进了革命形势的发展。</a:t>
            </a:r>
            <a:endParaRPr lang="zh-CN" sz="2000" dirty="0" smtClean="0">
              <a:solidFill>
                <a:srgbClr val="044875"/>
              </a:solidFill>
              <a:latin typeface="宋体" panose="02010600030101010101" pitchFamily="2" charset="-122"/>
              <a:cs typeface="楷体" panose="02010609060101010101" charset="-122"/>
              <a:sym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16" presetClass="entr" presetSubtype="2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2880"/>
                                        </p:tgtEl>
                                        <p:attrNameLst>
                                          <p:attrName>style.visibility</p:attrName>
                                        </p:attrNameLst>
                                      </p:cBhvr>
                                      <p:to>
                                        <p:strVal val="visible"/>
                                      </p:to>
                                    </p:set>
                                    <p:animEffect transition="in" filter="barn(inVertical)">
                                      <p:cBhvr>
                                        <p:cTn id="24" dur="500"/>
                                        <p:tgtEl>
                                          <p:spTgt spid="32880"/>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amond(in)">
                                      <p:cBhvr>
                                        <p:cTn id="2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8" grpId="0"/>
      <p:bldP spid="2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1150"/>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6344920" cy="643890"/>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辛亥革命与建立民国</a:t>
            </a:r>
            <a:endPar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1118235" y="3014345"/>
            <a:ext cx="2327275" cy="829945"/>
          </a:xfrm>
          <a:prstGeom prst="rect">
            <a:avLst/>
          </a:prstGeom>
          <a:solidFill>
            <a:schemeClr val="bg1"/>
          </a:solidFill>
        </p:spPr>
        <p:txBody>
          <a:bodyPr wrap="square" rtlCol="0">
            <a:spAutoFit/>
          </a:bodyPr>
          <a:lstStyle/>
          <a:p>
            <a:r>
              <a:rPr lang="zh-CN" altLang="en-US" sz="4800" dirty="0">
                <a:solidFill>
                  <a:schemeClr val="accent1">
                    <a:lumMod val="50000"/>
                  </a:schemeClr>
                </a:solidFill>
                <a:latin typeface="微软雅黑" panose="020B0503020204020204" pitchFamily="34" charset="-122"/>
                <a:ea typeface="微软雅黑" panose="020B0503020204020204" pitchFamily="34" charset="-122"/>
              </a:rPr>
              <a:t>第二节</a:t>
            </a:r>
            <a:endParaRPr lang="zh-CN" altLang="en-US" sz="48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740727" y="81915"/>
            <a:ext cx="4176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第二节  辛亥革命与建立民国</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grpSp>
        <p:nvGrpSpPr>
          <p:cNvPr id="11" name="组合 10"/>
          <p:cNvGrpSpPr/>
          <p:nvPr/>
        </p:nvGrpSpPr>
        <p:grpSpPr>
          <a:xfrm>
            <a:off x="60325" y="1182370"/>
            <a:ext cx="1853565" cy="5439410"/>
            <a:chOff x="60325" y="1182370"/>
            <a:chExt cx="1853565" cy="5439410"/>
          </a:xfrm>
        </p:grpSpPr>
        <p:grpSp>
          <p:nvGrpSpPr>
            <p:cNvPr id="4" name="组合 3"/>
            <p:cNvGrpSpPr/>
            <p:nvPr/>
          </p:nvGrpSpPr>
          <p:grpSpPr>
            <a:xfrm>
              <a:off x="60325" y="1182370"/>
              <a:ext cx="1853565" cy="5439410"/>
              <a:chOff x="130" y="2443"/>
              <a:chExt cx="2919" cy="8566"/>
            </a:xfrm>
            <a:solidFill>
              <a:schemeClr val="accent1">
                <a:lumMod val="50000"/>
              </a:schemeClr>
            </a:solidFill>
          </p:grpSpPr>
          <p:cxnSp>
            <p:nvCxnSpPr>
              <p:cNvPr id="13" name="直接连接符 1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6" name="组合 25"/>
              <p:cNvGrpSpPr/>
              <p:nvPr/>
            </p:nvGrpSpPr>
            <p:grpSpPr>
              <a:xfrm>
                <a:off x="130" y="2443"/>
                <a:ext cx="1172" cy="8566"/>
                <a:chOff x="130" y="2435"/>
                <a:chExt cx="1172" cy="8566"/>
              </a:xfrm>
              <a:grpFill/>
            </p:grpSpPr>
            <p:cxnSp>
              <p:nvCxnSpPr>
                <p:cNvPr id="14" name="直接连接符 13"/>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12792" y="1484630"/>
              <a:ext cx="615553" cy="3941445"/>
            </a:xfrm>
            <a:prstGeom prst="rect">
              <a:avLst/>
            </a:prstGeom>
            <a:noFill/>
          </p:spPr>
          <p:txBody>
            <a:bodyPr vert="eaVert" wrap="square" rtlCol="0">
              <a:spAutoFit/>
            </a:bodyPr>
            <a:lstStyle/>
            <a:p>
              <a:r>
                <a:rPr lang="zh-CN" altLang="en-US" sz="2800" dirty="0">
                  <a:solidFill>
                    <a:schemeClr val="accent1">
                      <a:lumMod val="50000"/>
                    </a:schemeClr>
                  </a:solidFill>
                  <a:latin typeface="黑体" panose="02010609060101010101" pitchFamily="49" charset="-122"/>
                  <a:ea typeface="黑体" panose="02010609060101010101" pitchFamily="49" charset="-122"/>
                </a:rPr>
                <a:t>一、封建帝制的覆灭</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10" name="圆角矩形 9"/>
          <p:cNvSpPr/>
          <p:nvPr/>
        </p:nvSpPr>
        <p:spPr>
          <a:xfrm>
            <a:off x="1007745" y="733425"/>
            <a:ext cx="360616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lumMod val="50000"/>
                  </a:schemeClr>
                </a:solidFill>
                <a:latin typeface="黑体" panose="02010609060101010101" pitchFamily="49" charset="-122"/>
                <a:ea typeface="黑体" panose="02010609060101010101" pitchFamily="49" charset="-122"/>
              </a:rPr>
              <a:t>（一）武装起义与保路风潮</a:t>
            </a:r>
            <a:endParaRPr lang="zh-CN" altLang="en-US" sz="2000" b="1" dirty="0">
              <a:solidFill>
                <a:schemeClr val="accent1">
                  <a:lumMod val="50000"/>
                </a:schemeClr>
              </a:solidFill>
              <a:latin typeface="黑体" panose="02010609060101010101" pitchFamily="49" charset="-122"/>
              <a:ea typeface="黑体" panose="02010609060101010101" pitchFamily="49" charset="-122"/>
            </a:endParaRPr>
          </a:p>
        </p:txBody>
      </p:sp>
      <p:sp>
        <p:nvSpPr>
          <p:cNvPr id="24" name="文本框 23"/>
          <p:cNvSpPr txBox="1"/>
          <p:nvPr/>
        </p:nvSpPr>
        <p:spPr>
          <a:xfrm>
            <a:off x="1287145" y="1603375"/>
            <a:ext cx="2009775" cy="460375"/>
          </a:xfrm>
          <a:prstGeom prst="rect">
            <a:avLst/>
          </a:prstGeom>
          <a:noFill/>
        </p:spPr>
        <p:txBody>
          <a:bodyPr wrap="square" rtlCol="0">
            <a:spAutoFit/>
          </a:bodyPr>
          <a:lstStyle/>
          <a:p>
            <a:r>
              <a:rPr lang="en-US" altLang="zh-CN" sz="2400" b="1" dirty="0">
                <a:latin typeface="宋体" panose="02010600030101010101" pitchFamily="2" charset="-122"/>
                <a:cs typeface="微软雅黑" panose="020B0503020204020204" pitchFamily="34" charset="-122"/>
              </a:rPr>
              <a:t>1.</a:t>
            </a:r>
            <a:r>
              <a:rPr lang="zh-CN" altLang="en-US" sz="2400" b="1" dirty="0">
                <a:latin typeface="宋体" panose="02010600030101010101" pitchFamily="2" charset="-122"/>
                <a:cs typeface="微软雅黑" panose="020B0503020204020204" pitchFamily="34" charset="-122"/>
              </a:rPr>
              <a:t>武装起义</a:t>
            </a:r>
            <a:endParaRPr lang="zh-CN" altLang="en-US" sz="2400" b="1" dirty="0">
              <a:latin typeface="宋体" panose="02010600030101010101" pitchFamily="2" charset="-122"/>
              <a:cs typeface="微软雅黑" panose="020B0503020204020204" pitchFamily="34" charset="-122"/>
            </a:endParaRPr>
          </a:p>
        </p:txBody>
      </p:sp>
      <p:graphicFrame>
        <p:nvGraphicFramePr>
          <p:cNvPr id="5" name="表格 4"/>
          <p:cNvGraphicFramePr>
            <a:graphicFrameLocks noGrp="1"/>
          </p:cNvGraphicFramePr>
          <p:nvPr/>
        </p:nvGraphicFramePr>
        <p:xfrm>
          <a:off x="1162685" y="2206625"/>
          <a:ext cx="3527425" cy="4390052"/>
        </p:xfrm>
        <a:graphic>
          <a:graphicData uri="http://schemas.openxmlformats.org/drawingml/2006/table">
            <a:tbl>
              <a:tblPr firstRow="1" bandRow="1">
                <a:tableStyleId>{5C22544A-7EE6-4342-B048-85BDC9FD1C3A}</a:tableStyleId>
              </a:tblPr>
              <a:tblGrid>
                <a:gridCol w="680732"/>
                <a:gridCol w="866385"/>
                <a:gridCol w="1980308"/>
              </a:tblGrid>
              <a:tr h="365787">
                <a:tc>
                  <a:txBody>
                    <a:bodyPr/>
                    <a:lstStyle/>
                    <a:p>
                      <a:pPr algn="ct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nchor="ctr">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时间</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起义名称</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1895</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广州起义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2</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1900</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惠州起义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3</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1906</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萍浏醴</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ea"/>
                          <a:sym typeface="+mn-lt"/>
                        </a:rPr>
                        <a:t>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4</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ea"/>
                          <a:sym typeface="+mn-lt"/>
                        </a:rPr>
                        <a:t>潮州黄冈起义</a:t>
                      </a:r>
                      <a:endParaRPr lang="zh-CN" altLang="en-US" sz="1800" b="0" i="0" kern="1200" dirty="0">
                        <a:solidFill>
                          <a:schemeClr val="dk1"/>
                        </a:solidFill>
                        <a:effectLst/>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5</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安庆起义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6</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dirty="0">
                          <a:latin typeface="微软雅黑" panose="020B0503020204020204" pitchFamily="34" charset="-122"/>
                          <a:ea typeface="微软雅黑" panose="020B0503020204020204" pitchFamily="34" charset="-122"/>
                          <a:cs typeface="+mn-ea"/>
                          <a:sym typeface="+mn-lt"/>
                        </a:rPr>
                        <a:t>惠州七女湖起义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en-US" altLang="zh-CN" sz="1800" dirty="0">
                          <a:latin typeface="微软雅黑" panose="020B0503020204020204" pitchFamily="34" charset="-122"/>
                          <a:ea typeface="微软雅黑" panose="020B0503020204020204" pitchFamily="34" charset="-122"/>
                          <a:cs typeface="+mn-ea"/>
                          <a:sym typeface="+mn-lt"/>
                        </a:rPr>
                        <a:t>1907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cs typeface="+mn-ea"/>
                          <a:sym typeface="+mn-lt"/>
                        </a:rPr>
                        <a:t>安庆起义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8</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1907</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cs typeface="+mn-ea"/>
                          <a:sym typeface="+mn-lt"/>
                        </a:rPr>
                        <a:t>钦廉起义起义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9</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1908</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cs typeface="+mn-ea"/>
                          <a:sym typeface="+mn-lt"/>
                        </a:rPr>
                        <a:t>云南河口起义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365787">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10</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1910</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cs typeface="+mn-ea"/>
                          <a:sym typeface="+mn-lt"/>
                        </a:rPr>
                        <a:t>广州新军起义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r>
              <a:tr h="366395">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11</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a:r>
                        <a:rPr lang="en-US" altLang="zh-CN" sz="1800" dirty="0">
                          <a:latin typeface="微软雅黑" panose="020B0503020204020204" pitchFamily="34" charset="-122"/>
                          <a:ea typeface="微软雅黑" panose="020B0503020204020204" pitchFamily="34" charset="-122"/>
                          <a:cs typeface="+mn-ea"/>
                          <a:sym typeface="+mn-lt"/>
                        </a:rPr>
                        <a:t>1911</a:t>
                      </a:r>
                      <a:endParaRPr lang="en-US" altLang="zh-CN"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cs typeface="+mn-ea"/>
                          <a:sym typeface="+mn-lt"/>
                        </a:rPr>
                        <a:t>黄花岗起义</a:t>
                      </a:r>
                      <a:endParaRPr lang="zh-CN" altLang="en-US" sz="1800" dirty="0">
                        <a:latin typeface="微软雅黑" panose="020B0503020204020204" pitchFamily="34" charset="-122"/>
                        <a:ea typeface="微软雅黑" panose="020B0503020204020204" pitchFamily="34" charset="-122"/>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grpSp>
        <p:nvGrpSpPr>
          <p:cNvPr id="43012" name="组合 6"/>
          <p:cNvGrpSpPr/>
          <p:nvPr/>
        </p:nvGrpSpPr>
        <p:grpSpPr>
          <a:xfrm>
            <a:off x="4943475" y="3551555"/>
            <a:ext cx="7147560" cy="2907030"/>
            <a:chOff x="503548" y="4149080"/>
            <a:chExt cx="8136904" cy="2358149"/>
          </a:xfrm>
        </p:grpSpPr>
        <p:pic>
          <p:nvPicPr>
            <p:cNvPr id="6" name="图片 5"/>
            <p:cNvPicPr>
              <a:picLocks noChangeAspect="1"/>
            </p:cNvPicPr>
            <p:nvPr/>
          </p:nvPicPr>
          <p:blipFill rotWithShape="1">
            <a:blip r:embed="rId1" cstate="print"/>
            <a:srcRect b="20059"/>
            <a:stretch>
              <a:fillRect/>
            </a:stretch>
          </p:blipFill>
          <p:spPr>
            <a:xfrm>
              <a:off x="595352" y="4186049"/>
              <a:ext cx="1588278" cy="1866444"/>
            </a:xfrm>
            <a:prstGeom prst="ellipse">
              <a:avLst/>
            </a:prstGeom>
            <a:ln>
              <a:noFill/>
            </a:ln>
            <a:effectLst>
              <a:softEdge rad="112500"/>
            </a:effectLst>
          </p:spPr>
        </p:pic>
        <p:grpSp>
          <p:nvGrpSpPr>
            <p:cNvPr id="43015" name="组合 14"/>
            <p:cNvGrpSpPr/>
            <p:nvPr/>
          </p:nvGrpSpPr>
          <p:grpSpPr>
            <a:xfrm>
              <a:off x="503548" y="4149080"/>
              <a:ext cx="8136904" cy="2358149"/>
              <a:chOff x="467544" y="1921901"/>
              <a:chExt cx="8136904" cy="2358149"/>
            </a:xfrm>
          </p:grpSpPr>
          <p:sp>
            <p:nvSpPr>
              <p:cNvPr id="20" name="AutoShape 5"/>
              <p:cNvSpPr>
                <a:spLocks noChangeArrowheads="1"/>
              </p:cNvSpPr>
              <p:nvPr/>
            </p:nvSpPr>
            <p:spPr bwMode="auto">
              <a:xfrm>
                <a:off x="467544" y="1921901"/>
                <a:ext cx="8136904" cy="2358149"/>
              </a:xfrm>
              <a:prstGeom prst="roundRect">
                <a:avLst>
                  <a:gd name="adj" fmla="val 3231"/>
                </a:avLst>
              </a:prstGeom>
              <a:noFill/>
              <a:ln w="25400">
                <a:solidFill>
                  <a:srgbClr val="4472C4">
                    <a:lumMod val="40000"/>
                    <a:lumOff val="60000"/>
                  </a:srgbClr>
                </a:solidFill>
                <a:prstDash val="sysDot"/>
                <a:round/>
              </a:ln>
            </p:spPr>
            <p:txBody>
              <a:bodyPr wrap="none" lIns="82283" tIns="41142" rIns="82283" bIns="41142"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zh-CN" sz="1215" b="0" i="0" u="none" strike="noStrike" kern="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21" name="矩形 20"/>
              <p:cNvSpPr/>
              <p:nvPr/>
            </p:nvSpPr>
            <p:spPr>
              <a:xfrm>
                <a:off x="2147345" y="2037800"/>
                <a:ext cx="6353584" cy="2079477"/>
              </a:xfrm>
              <a:prstGeom prst="rect">
                <a:avLst/>
              </a:prstGeom>
            </p:spPr>
            <p:txBody>
              <a:bodyPr wrap="square">
                <a:spAutoFit/>
              </a:bodyPr>
              <a:lstStyle/>
              <a:p>
                <a:pPr marL="0" marR="0" lvl="0" indent="0" algn="just" defTabSz="914400" rtl="0" eaLnBrk="0" fontAlgn="base" latinLnBrk="0" hangingPunct="0">
                  <a:lnSpc>
                    <a:spcPct val="110000"/>
                  </a:lnSpc>
                  <a:spcBef>
                    <a:spcPts val="80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“意映卿卿如晤：吾今以此书与汝永别矣！吾作此书时，尚是世中一人；汝看此书时，吾已成为阴间一鬼。</a:t>
                </a: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吾充吾爱汝之心，助天下人爱其所爱，所以敢先汝而死，不顾汝也。汝体吾此心，于啼泣之余，亦以天下人为念，当亦乐牺牲吾身与汝身之福利，为天下人谋永福也。”</a:t>
                </a:r>
                <a:endPar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endParaRPr>
              </a:p>
              <a:p>
                <a:pPr marL="0" marR="0" lvl="0" indent="0" algn="r" defTabSz="914400" rtl="0" eaLnBrk="0" fontAlgn="base" latinLnBrk="0" hangingPunct="0">
                  <a:lnSpc>
                    <a:spcPct val="110000"/>
                  </a:lnSpc>
                  <a:spcBef>
                    <a:spcPts val="80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　　</a:t>
                </a: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林觉民：</a:t>
                </a: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与妻书</a:t>
                </a: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rPr>
                  <a:t>》</a:t>
                </a:r>
                <a:endPar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lt"/>
                </a:endParaRPr>
              </a:p>
            </p:txBody>
          </p:sp>
        </p:grpSp>
      </p:grpSp>
      <p:pic>
        <p:nvPicPr>
          <p:cNvPr id="561164" name="图片 561163" descr="黄花岗七十二烈士墓址"/>
          <p:cNvPicPr>
            <a:picLocks noChangeAspect="1"/>
          </p:cNvPicPr>
          <p:nvPr/>
        </p:nvPicPr>
        <p:blipFill>
          <a:blip r:embed="rId2"/>
          <a:stretch>
            <a:fillRect/>
          </a:stretch>
        </p:blipFill>
        <p:spPr>
          <a:xfrm>
            <a:off x="6033135" y="669290"/>
            <a:ext cx="2527300" cy="2147570"/>
          </a:xfrm>
          <a:prstGeom prst="rect">
            <a:avLst/>
          </a:prstGeom>
          <a:noFill/>
          <a:ln w="9525">
            <a:noFill/>
          </a:ln>
        </p:spPr>
      </p:pic>
      <p:pic>
        <p:nvPicPr>
          <p:cNvPr id="149516" name="图片 149515" descr="55"/>
          <p:cNvPicPr>
            <a:picLocks noChangeAspect="1"/>
          </p:cNvPicPr>
          <p:nvPr/>
        </p:nvPicPr>
        <p:blipFill>
          <a:blip r:embed="rId3"/>
          <a:stretch>
            <a:fillRect/>
          </a:stretch>
        </p:blipFill>
        <p:spPr>
          <a:xfrm>
            <a:off x="8914130" y="669290"/>
            <a:ext cx="2652395" cy="2083435"/>
          </a:xfrm>
          <a:prstGeom prst="rect">
            <a:avLst/>
          </a:prstGeom>
          <a:noFill/>
          <a:ln w="28575" cmpd="sng">
            <a:solidFill>
              <a:schemeClr val="accent4">
                <a:lumMod val="50000"/>
              </a:schemeClr>
            </a:solidFill>
            <a:prstDash val="solid"/>
          </a:ln>
        </p:spPr>
      </p:pic>
      <p:sp>
        <p:nvSpPr>
          <p:cNvPr id="22" name="任意多边形 151"/>
          <p:cNvSpPr>
            <a:spLocks noChangeArrowheads="1"/>
          </p:cNvSpPr>
          <p:nvPr/>
        </p:nvSpPr>
        <p:spPr bwMode="auto">
          <a:xfrm>
            <a:off x="6780530" y="2879725"/>
            <a:ext cx="4487545" cy="54483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sz="1800" dirty="0" smtClean="0">
                <a:solidFill>
                  <a:schemeClr val="accent1">
                    <a:lumMod val="50000"/>
                  </a:schemeClr>
                </a:solidFill>
                <a:latin typeface="微软雅黑" panose="020B0503020204020204" pitchFamily="34" charset="-122"/>
                <a:ea typeface="微软雅黑" panose="020B0503020204020204" pitchFamily="34" charset="-122"/>
                <a:cs typeface="楷体" panose="02010609060101010101" charset="-122"/>
                <a:sym typeface="+mn-ea"/>
              </a:rPr>
              <a:t>黄花岗起义</a:t>
            </a:r>
            <a:r>
              <a:rPr lang="en-US" altLang="zh-CN" sz="1800" dirty="0" smtClean="0">
                <a:solidFill>
                  <a:schemeClr val="accent1">
                    <a:lumMod val="50000"/>
                  </a:schemeClr>
                </a:solidFill>
                <a:latin typeface="微软雅黑" panose="020B0503020204020204" pitchFamily="34" charset="-122"/>
                <a:ea typeface="微软雅黑" panose="020B0503020204020204" pitchFamily="34" charset="-122"/>
                <a:cs typeface="楷体" panose="02010609060101010101" charset="-122"/>
                <a:sym typeface="+mn-ea"/>
              </a:rPr>
              <a:t>——</a:t>
            </a:r>
            <a:r>
              <a:rPr lang="zh-CN" altLang="en-US" sz="1800" dirty="0" smtClean="0">
                <a:solidFill>
                  <a:schemeClr val="accent1">
                    <a:lumMod val="50000"/>
                  </a:schemeClr>
                </a:solidFill>
                <a:latin typeface="微软雅黑" panose="020B0503020204020204" pitchFamily="34" charset="-122"/>
                <a:ea typeface="微软雅黑" panose="020B0503020204020204" pitchFamily="34" charset="-122"/>
                <a:cs typeface="楷体" panose="02010609060101010101" charset="-122"/>
                <a:sym typeface="+mn-ea"/>
              </a:rPr>
              <a:t>辛亥革命前规模最大起义</a:t>
            </a:r>
            <a:endParaRPr lang="zh-CN" altLang="en-US" sz="1800" dirty="0" smtClean="0">
              <a:solidFill>
                <a:schemeClr val="accent1">
                  <a:lumMod val="50000"/>
                </a:schemeClr>
              </a:solidFill>
              <a:latin typeface="微软雅黑" panose="020B0503020204020204" pitchFamily="34" charset="-122"/>
              <a:ea typeface="微软雅黑" panose="020B0503020204020204" pitchFamily="34" charset="-122"/>
              <a:cs typeface="楷体" panose="0201060906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par>
                          <p:cTn id="13" fill="hold">
                            <p:stCondLst>
                              <p:cond delay="500"/>
                            </p:stCondLst>
                            <p:childTnLst>
                              <p:par>
                                <p:cTn id="14" presetID="21"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nodeType="clickEffect">
                                  <p:stCondLst>
                                    <p:cond delay="0"/>
                                  </p:stCondLst>
                                  <p:childTnLst>
                                    <p:set>
                                      <p:cBhvr>
                                        <p:cTn id="20" dur="1" fill="hold">
                                          <p:stCondLst>
                                            <p:cond delay="0"/>
                                          </p:stCondLst>
                                        </p:cTn>
                                        <p:tgtEl>
                                          <p:spTgt spid="561164"/>
                                        </p:tgtEl>
                                        <p:attrNameLst>
                                          <p:attrName>style.visibility</p:attrName>
                                        </p:attrNameLst>
                                      </p:cBhvr>
                                      <p:to>
                                        <p:strVal val="visible"/>
                                      </p:to>
                                    </p:set>
                                    <p:anim calcmode="lin" valueType="num">
                                      <p:cBhvr>
                                        <p:cTn id="21" dur="1" fill="hold"/>
                                        <p:tgtEl>
                                          <p:spTgt spid="561164"/>
                                        </p:tgtEl>
                                      </p:cBhvr>
                                    </p:anim>
                                  </p:childTnLst>
                                </p:cTn>
                              </p:par>
                              <p:par>
                                <p:cTn id="22" presetID="9" presetClass="entr" presetSubtype="0" fill="hold" nodeType="withEffect">
                                  <p:stCondLst>
                                    <p:cond delay="0"/>
                                  </p:stCondLst>
                                  <p:childTnLst>
                                    <p:set>
                                      <p:cBhvr>
                                        <p:cTn id="23" dur="1" fill="hold">
                                          <p:stCondLst>
                                            <p:cond delay="0"/>
                                          </p:stCondLst>
                                        </p:cTn>
                                        <p:tgtEl>
                                          <p:spTgt spid="149516"/>
                                        </p:tgtEl>
                                        <p:attrNameLst>
                                          <p:attrName>style.visibility</p:attrName>
                                        </p:attrNameLst>
                                      </p:cBhvr>
                                      <p:to>
                                        <p:strVal val="visible"/>
                                      </p:to>
                                    </p:set>
                                    <p:animEffect transition="in" filter="dissolve">
                                      <p:cBhvr>
                                        <p:cTn id="24" dur="5000"/>
                                        <p:tgtEl>
                                          <p:spTgt spid="14951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amond(in)">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3012"/>
                                        </p:tgtEl>
                                        <p:attrNameLst>
                                          <p:attrName>style.visibility</p:attrName>
                                        </p:attrNameLst>
                                      </p:cBhvr>
                                      <p:to>
                                        <p:strVal val="visible"/>
                                      </p:to>
                                    </p:set>
                                    <p:animEffect transition="in" filter="wheel(1)">
                                      <p:cBhvr>
                                        <p:cTn id="32" dur="20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p:bldP spid="2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047057" y="763905"/>
            <a:ext cx="360616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lumMod val="50000"/>
                  </a:schemeClr>
                </a:solidFill>
                <a:latin typeface="黑体" panose="02010609060101010101" pitchFamily="49" charset="-122"/>
                <a:ea typeface="黑体" panose="02010609060101010101" pitchFamily="49" charset="-122"/>
              </a:rPr>
              <a:t>（一）武装起义与保路风潮</a:t>
            </a:r>
            <a:endParaRPr lang="zh-CN" altLang="en-US" sz="2000" b="1" dirty="0">
              <a:solidFill>
                <a:schemeClr val="accent1">
                  <a:lumMod val="50000"/>
                </a:schemeClr>
              </a:solidFill>
              <a:latin typeface="黑体" panose="02010609060101010101" pitchFamily="49" charset="-122"/>
              <a:ea typeface="黑体" panose="02010609060101010101" pitchFamily="49" charset="-122"/>
            </a:endParaRPr>
          </a:p>
        </p:txBody>
      </p:sp>
      <p:sp>
        <p:nvSpPr>
          <p:cNvPr id="24" name="文本框 23"/>
          <p:cNvSpPr txBox="1"/>
          <p:nvPr/>
        </p:nvSpPr>
        <p:spPr>
          <a:xfrm>
            <a:off x="1530191" y="1497012"/>
            <a:ext cx="1835150" cy="460375"/>
          </a:xfrm>
          <a:prstGeom prst="rect">
            <a:avLst/>
          </a:prstGeom>
          <a:noFill/>
        </p:spPr>
        <p:txBody>
          <a:bodyPr wrap="square" rtlCol="0">
            <a:spAutoFit/>
          </a:bodyPr>
          <a:lstStyle/>
          <a:p>
            <a:r>
              <a:rPr lang="en-US" altLang="zh-CN" sz="2300" b="1" dirty="0">
                <a:latin typeface="宋体" panose="02010600030101010101" pitchFamily="2" charset="-122"/>
                <a:cs typeface="微软雅黑" panose="020B0503020204020204" pitchFamily="34" charset="-122"/>
              </a:rPr>
              <a:t>2.</a:t>
            </a:r>
            <a:r>
              <a:rPr lang="zh-CN" altLang="en-US" sz="2300" b="1" dirty="0">
                <a:latin typeface="宋体" panose="02010600030101010101" pitchFamily="2" charset="-122"/>
                <a:cs typeface="微软雅黑" panose="020B0503020204020204" pitchFamily="34" charset="-122"/>
              </a:rPr>
              <a:t>保路风潮</a:t>
            </a:r>
            <a:endParaRPr lang="zh-CN" altLang="en-US" sz="2300" b="1" dirty="0">
              <a:latin typeface="宋体" panose="02010600030101010101" pitchFamily="2" charset="-122"/>
              <a:cs typeface="微软雅黑" panose="020B0503020204020204" pitchFamily="34" charset="-122"/>
            </a:endParaRPr>
          </a:p>
        </p:txBody>
      </p:sp>
      <p:pic>
        <p:nvPicPr>
          <p:cNvPr id="44034" name="图片 2"/>
          <p:cNvPicPr>
            <a:picLocks noChangeAspect="1"/>
          </p:cNvPicPr>
          <p:nvPr/>
        </p:nvPicPr>
        <p:blipFill>
          <a:blip r:embed="rId1">
            <a:clrChange>
              <a:clrFrom>
                <a:srgbClr val="FCFCFC"/>
              </a:clrFrom>
              <a:clrTo>
                <a:srgbClr val="FCFCFC">
                  <a:alpha val="0"/>
                </a:srgbClr>
              </a:clrTo>
            </a:clrChange>
          </a:blip>
          <a:stretch>
            <a:fillRect/>
          </a:stretch>
        </p:blipFill>
        <p:spPr>
          <a:xfrm>
            <a:off x="1162685" y="3676602"/>
            <a:ext cx="3894224" cy="2031413"/>
          </a:xfrm>
          <a:prstGeom prst="rect">
            <a:avLst/>
          </a:prstGeom>
          <a:noFill/>
          <a:ln w="9525">
            <a:noFill/>
          </a:ln>
        </p:spPr>
      </p:pic>
      <p:sp>
        <p:nvSpPr>
          <p:cNvPr id="39941" name="文本框 3"/>
          <p:cNvSpPr txBox="1">
            <a:spLocks noChangeArrowheads="1"/>
          </p:cNvSpPr>
          <p:nvPr/>
        </p:nvSpPr>
        <p:spPr bwMode="auto">
          <a:xfrm>
            <a:off x="856298" y="2061845"/>
            <a:ext cx="602413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1911年5月，清政府宣布“</a:t>
            </a:r>
            <a:r>
              <a:rPr kumimoji="0" lang="zh-CN" altLang="en-US"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铁路干线国有</a:t>
            </a:r>
            <a:r>
              <a:rPr kumimoji="0" lang="zh-CN" altLang="en-US" b="0"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”。将已归商办的</a:t>
            </a:r>
            <a:r>
              <a:rPr kumimoji="0" lang="zh-CN" altLang="en-US"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粤汉</a:t>
            </a:r>
            <a:r>
              <a:rPr kumimoji="0" lang="zh-CN" altLang="en-US" b="0"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a:t>
            </a:r>
            <a:r>
              <a:rPr kumimoji="0" lang="zh-CN" altLang="en-US"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川汉</a:t>
            </a:r>
            <a:r>
              <a:rPr kumimoji="0" lang="zh-CN" altLang="en-US" b="0"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rPr>
              <a:t>铁路利权出卖给了英、法、德、美四国银行团。这激起了湖北、湖南、广东、四川四省的保路风潮，其中以四川为最。</a:t>
            </a:r>
            <a:endParaRPr kumimoji="0" lang="zh-CN" altLang="en-US" b="0" i="0" u="none" strike="noStrike" kern="1200" cap="none" spc="0" normalizeH="0" baseline="0" noProof="0" dirty="0">
              <a:ln>
                <a:noFill/>
              </a:ln>
              <a:solidFill>
                <a:schemeClr val="accent1">
                  <a:lumMod val="50000"/>
                </a:schemeClr>
              </a:solidFill>
              <a:effectLst/>
              <a:uLnTx/>
              <a:uFillTx/>
              <a:latin typeface="宋体" panose="02010600030101010101" pitchFamily="2" charset="-122"/>
              <a:cs typeface="微软雅黑" panose="020B0503020204020204" pitchFamily="34" charset="-122"/>
              <a:sym typeface="+mn-lt"/>
            </a:endParaRPr>
          </a:p>
        </p:txBody>
      </p:sp>
      <p:pic>
        <p:nvPicPr>
          <p:cNvPr id="211983" name="图片 211982" descr="保路运动1"/>
          <p:cNvPicPr>
            <a:picLocks noChangeAspect="1"/>
          </p:cNvPicPr>
          <p:nvPr/>
        </p:nvPicPr>
        <p:blipFill>
          <a:blip r:embed="rId2"/>
          <a:stretch>
            <a:fillRect/>
          </a:stretch>
        </p:blipFill>
        <p:spPr>
          <a:xfrm>
            <a:off x="8025130" y="618490"/>
            <a:ext cx="3709670" cy="2310765"/>
          </a:xfrm>
          <a:prstGeom prst="rect">
            <a:avLst/>
          </a:prstGeom>
          <a:noFill/>
          <a:ln w="9525">
            <a:noFill/>
          </a:ln>
        </p:spPr>
      </p:pic>
      <p:pic>
        <p:nvPicPr>
          <p:cNvPr id="154627" name="内容占位符 154626" descr="成都辛亥秋保路死事纪念碑"/>
          <p:cNvPicPr>
            <a:picLocks noChangeAspect="1"/>
          </p:cNvPicPr>
          <p:nvPr/>
        </p:nvPicPr>
        <p:blipFill>
          <a:blip r:embed="rId3"/>
          <a:stretch>
            <a:fillRect/>
          </a:stretch>
        </p:blipFill>
        <p:spPr>
          <a:xfrm>
            <a:off x="6157595" y="3267710"/>
            <a:ext cx="2231390" cy="2876550"/>
          </a:xfrm>
          <a:prstGeom prst="rect">
            <a:avLst/>
          </a:prstGeom>
          <a:noFill/>
          <a:ln w="9525">
            <a:noFill/>
          </a:ln>
        </p:spPr>
      </p:pic>
      <p:sp>
        <p:nvSpPr>
          <p:cNvPr id="22" name="任意多边形 151"/>
          <p:cNvSpPr>
            <a:spLocks noChangeArrowheads="1"/>
          </p:cNvSpPr>
          <p:nvPr/>
        </p:nvSpPr>
        <p:spPr bwMode="auto">
          <a:xfrm>
            <a:off x="8715692" y="4506710"/>
            <a:ext cx="3190240" cy="1762529"/>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rgbClr val="044875"/>
                </a:solidFill>
                <a:latin typeface="+mn-ea"/>
                <a:ea typeface="+mn-ea"/>
                <a:cs typeface="楷体" panose="02010609060101010101" charset="-122"/>
                <a:sym typeface="+mn-ea"/>
              </a:rPr>
              <a:t> </a:t>
            </a:r>
            <a:r>
              <a:rPr sz="2000" dirty="0" smtClean="0">
                <a:solidFill>
                  <a:srgbClr val="044875"/>
                </a:solidFill>
                <a:latin typeface="+mn-ea"/>
                <a:ea typeface="+mn-ea"/>
                <a:cs typeface="楷体" panose="02010609060101010101" charset="-122"/>
                <a:sym typeface="+mn-ea"/>
              </a:rPr>
              <a:t>“若没有四川保路同志会的起义，武昌革命或者要迟一年半载的。”</a:t>
            </a:r>
            <a:br>
              <a:rPr sz="2000" dirty="0" smtClean="0">
                <a:solidFill>
                  <a:srgbClr val="044875"/>
                </a:solidFill>
                <a:latin typeface="+mn-ea"/>
                <a:ea typeface="+mn-ea"/>
                <a:cs typeface="楷体" panose="02010609060101010101" charset="-122"/>
                <a:sym typeface="+mn-ea"/>
              </a:rPr>
            </a:br>
            <a:r>
              <a:rPr sz="2000" dirty="0" smtClean="0">
                <a:solidFill>
                  <a:srgbClr val="044875"/>
                </a:solidFill>
                <a:latin typeface="+mn-ea"/>
                <a:ea typeface="+mn-ea"/>
                <a:cs typeface="楷体" panose="02010609060101010101" charset="-122"/>
                <a:sym typeface="+mn-ea"/>
              </a:rPr>
              <a:t>           </a:t>
            </a:r>
            <a:r>
              <a:rPr lang="en-US" sz="2000" dirty="0" smtClean="0">
                <a:solidFill>
                  <a:srgbClr val="044875"/>
                </a:solidFill>
                <a:latin typeface="+mn-ea"/>
                <a:ea typeface="+mn-ea"/>
                <a:cs typeface="楷体" panose="02010609060101010101" charset="-122"/>
                <a:sym typeface="+mn-ea"/>
              </a:rPr>
              <a:t>            </a:t>
            </a:r>
            <a:r>
              <a:rPr sz="2000" dirty="0" smtClean="0">
                <a:solidFill>
                  <a:srgbClr val="044875"/>
                </a:solidFill>
                <a:latin typeface="+mn-ea"/>
                <a:ea typeface="+mn-ea"/>
                <a:cs typeface="楷体" panose="02010609060101010101" charset="-122"/>
                <a:sym typeface="+mn-ea"/>
              </a:rPr>
              <a:t> ——孙中山</a:t>
            </a:r>
            <a:endParaRPr sz="2000" dirty="0" smtClean="0">
              <a:solidFill>
                <a:srgbClr val="044875"/>
              </a:solidFill>
              <a:latin typeface="+mn-ea"/>
              <a:ea typeface="+mn-ea"/>
              <a:cs typeface="楷体" panose="02010609060101010101" charset="-122"/>
              <a:sym typeface="+mn-ea"/>
            </a:endParaRPr>
          </a:p>
        </p:txBody>
      </p:sp>
      <p:sp>
        <p:nvSpPr>
          <p:cNvPr id="6" name="任意多边形 151"/>
          <p:cNvSpPr>
            <a:spLocks noChangeArrowheads="1"/>
          </p:cNvSpPr>
          <p:nvPr/>
        </p:nvSpPr>
        <p:spPr bwMode="auto">
          <a:xfrm>
            <a:off x="6060440" y="6269355"/>
            <a:ext cx="2425065" cy="55880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rgbClr val="044875"/>
                </a:solidFill>
                <a:latin typeface="宋体" panose="02010600030101010101" pitchFamily="2" charset="-122"/>
                <a:cs typeface="楷体" panose="02010609060101010101" charset="-122"/>
                <a:sym typeface="+mn-ea"/>
              </a:rPr>
              <a:t> </a:t>
            </a:r>
            <a:r>
              <a:rPr lang="zh-CN" sz="1800" dirty="0" smtClean="0">
                <a:solidFill>
                  <a:srgbClr val="044875"/>
                </a:solidFill>
                <a:latin typeface="宋体" panose="02010600030101010101" pitchFamily="2" charset="-122"/>
                <a:cs typeface="楷体" panose="02010609060101010101" charset="-122"/>
                <a:sym typeface="+mn-ea"/>
              </a:rPr>
              <a:t>四川保路运动纪念碑</a:t>
            </a:r>
            <a:endParaRPr lang="zh-CN" sz="1800" dirty="0" smtClean="0">
              <a:solidFill>
                <a:srgbClr val="044875"/>
              </a:solidFill>
              <a:latin typeface="宋体" panose="02010600030101010101" pitchFamily="2" charset="-122"/>
              <a:cs typeface="楷体" panose="02010609060101010101" charset="-122"/>
              <a:sym typeface="+mn-ea"/>
            </a:endParaRPr>
          </a:p>
        </p:txBody>
      </p:sp>
      <p:sp>
        <p:nvSpPr>
          <p:cNvPr id="11" name="任意多边形 151"/>
          <p:cNvSpPr>
            <a:spLocks noChangeArrowheads="1"/>
          </p:cNvSpPr>
          <p:nvPr/>
        </p:nvSpPr>
        <p:spPr bwMode="auto">
          <a:xfrm>
            <a:off x="1311910" y="5788660"/>
            <a:ext cx="3585672" cy="95821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rgbClr val="044875"/>
                </a:solidFill>
                <a:latin typeface="微软雅黑" panose="020B0503020204020204" pitchFamily="34" charset="-122"/>
                <a:ea typeface="微软雅黑" panose="020B0503020204020204" pitchFamily="34" charset="-122"/>
                <a:cs typeface="楷体" panose="02010609060101010101" charset="-122"/>
                <a:sym typeface="+mn-ea"/>
              </a:rPr>
              <a:t> </a:t>
            </a:r>
            <a:r>
              <a:rPr lang="en-US" sz="1800" dirty="0" smtClean="0">
                <a:solidFill>
                  <a:srgbClr val="044875"/>
                </a:solidFill>
                <a:latin typeface="宋体" panose="02010600030101010101" pitchFamily="2" charset="-122"/>
                <a:cs typeface="楷体" panose="02010609060101010101" charset="-122"/>
                <a:sym typeface="+mn-ea"/>
              </a:rPr>
              <a:t>“</a:t>
            </a:r>
            <a:r>
              <a:rPr lang="zh-CN" altLang="en-US" sz="1800" dirty="0" smtClean="0">
                <a:solidFill>
                  <a:srgbClr val="044875"/>
                </a:solidFill>
                <a:latin typeface="宋体" panose="02010600030101010101" pitchFamily="2" charset="-122"/>
                <a:cs typeface="楷体" panose="02010609060101010101" charset="-122"/>
                <a:sym typeface="+mn-ea"/>
              </a:rPr>
              <a:t>中国铁道现状</a:t>
            </a:r>
            <a:r>
              <a:rPr lang="en-US" sz="1800" dirty="0" smtClean="0">
                <a:solidFill>
                  <a:srgbClr val="044875"/>
                </a:solidFill>
                <a:latin typeface="宋体" panose="02010600030101010101" pitchFamily="2" charset="-122"/>
                <a:cs typeface="楷体" panose="02010609060101010101" charset="-122"/>
                <a:sym typeface="+mn-ea"/>
              </a:rPr>
              <a:t>”—</a:t>
            </a:r>
            <a:r>
              <a:rPr lang="zh-CN" altLang="en-US" sz="1800" dirty="0" smtClean="0">
                <a:solidFill>
                  <a:srgbClr val="044875"/>
                </a:solidFill>
                <a:latin typeface="宋体" panose="02010600030101010101" pitchFamily="2" charset="-122"/>
                <a:cs typeface="楷体" panose="02010609060101010101" charset="-122"/>
                <a:sym typeface="+mn-ea"/>
              </a:rPr>
              <a:t>讽刺清政府的铁路国有政策</a:t>
            </a:r>
            <a:endParaRPr lang="zh-CN" sz="1800" dirty="0" smtClean="0">
              <a:solidFill>
                <a:srgbClr val="044875"/>
              </a:solidFill>
              <a:latin typeface="宋体" panose="02010600030101010101" pitchFamily="2" charset="-122"/>
              <a:cs typeface="楷体" panose="02010609060101010101" charset="-122"/>
              <a:sym typeface="+mn-ea"/>
            </a:endParaRPr>
          </a:p>
        </p:txBody>
      </p:sp>
      <p:sp>
        <p:nvSpPr>
          <p:cNvPr id="12" name="任意多边形 151"/>
          <p:cNvSpPr>
            <a:spLocks noChangeArrowheads="1"/>
          </p:cNvSpPr>
          <p:nvPr/>
        </p:nvSpPr>
        <p:spPr bwMode="auto">
          <a:xfrm>
            <a:off x="8544560" y="3376930"/>
            <a:ext cx="3190240" cy="98298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rgbClr val="044875"/>
                </a:solidFill>
                <a:latin typeface="宋体" panose="02010600030101010101" pitchFamily="2" charset="-122"/>
                <a:cs typeface="微软雅黑" panose="020B0503020204020204" pitchFamily="34" charset="-122"/>
                <a:sym typeface="+mn-ea"/>
              </a:rPr>
              <a:t> </a:t>
            </a:r>
            <a:r>
              <a:rPr lang="en-US" sz="1800" dirty="0" smtClean="0">
                <a:solidFill>
                  <a:srgbClr val="044875"/>
                </a:solidFill>
                <a:latin typeface="宋体" panose="02010600030101010101" pitchFamily="2" charset="-122"/>
                <a:cs typeface="微软雅黑" panose="020B0503020204020204" pitchFamily="34" charset="-122"/>
                <a:sym typeface="+mn-ea"/>
              </a:rPr>
              <a:t>9</a:t>
            </a:r>
            <a:r>
              <a:rPr lang="zh-CN" altLang="en-US" sz="1800" dirty="0" smtClean="0">
                <a:solidFill>
                  <a:srgbClr val="044875"/>
                </a:solidFill>
                <a:latin typeface="宋体" panose="02010600030101010101" pitchFamily="2" charset="-122"/>
                <a:cs typeface="微软雅黑" panose="020B0503020204020204" pitchFamily="34" charset="-122"/>
                <a:sym typeface="+mn-ea"/>
              </a:rPr>
              <a:t>月</a:t>
            </a:r>
            <a:r>
              <a:rPr lang="en-US" altLang="zh-CN" sz="1800" dirty="0" smtClean="0">
                <a:solidFill>
                  <a:srgbClr val="044875"/>
                </a:solidFill>
                <a:latin typeface="宋体" panose="02010600030101010101" pitchFamily="2" charset="-122"/>
                <a:cs typeface="微软雅黑" panose="020B0503020204020204" pitchFamily="34" charset="-122"/>
                <a:sym typeface="+mn-ea"/>
              </a:rPr>
              <a:t>25</a:t>
            </a:r>
            <a:r>
              <a:rPr lang="zh-CN" altLang="en-US" sz="1800" dirty="0" smtClean="0">
                <a:solidFill>
                  <a:srgbClr val="044875"/>
                </a:solidFill>
                <a:latin typeface="宋体" panose="02010600030101010101" pitchFamily="2" charset="-122"/>
                <a:cs typeface="微软雅黑" panose="020B0503020204020204" pitchFamily="34" charset="-122"/>
                <a:sym typeface="+mn-ea"/>
              </a:rPr>
              <a:t>日，四川</a:t>
            </a:r>
            <a:r>
              <a:rPr lang="zh-CN" altLang="en-US" sz="1800" b="1" dirty="0" smtClean="0">
                <a:solidFill>
                  <a:srgbClr val="044875"/>
                </a:solidFill>
                <a:latin typeface="宋体" panose="02010600030101010101" pitchFamily="2" charset="-122"/>
                <a:cs typeface="微软雅黑" panose="020B0503020204020204" pitchFamily="34" charset="-122"/>
                <a:sym typeface="+mn-ea"/>
              </a:rPr>
              <a:t>容县</a:t>
            </a:r>
            <a:r>
              <a:rPr lang="zh-CN" altLang="en-US" sz="1800" dirty="0" smtClean="0">
                <a:solidFill>
                  <a:srgbClr val="044875"/>
                </a:solidFill>
                <a:latin typeface="宋体" panose="02010600030101010101" pitchFamily="2" charset="-122"/>
                <a:cs typeface="微软雅黑" panose="020B0503020204020204" pitchFamily="34" charset="-122"/>
                <a:sym typeface="+mn-ea"/>
              </a:rPr>
              <a:t>独立，成为第一个脱离清政府的政权。</a:t>
            </a:r>
            <a:endParaRPr lang="zh-CN" altLang="en-US" sz="1800" dirty="0" smtClean="0">
              <a:solidFill>
                <a:srgbClr val="044875"/>
              </a:solidFill>
              <a:latin typeface="宋体" panose="02010600030101010101" pitchFamily="2" charset="-122"/>
              <a:cs typeface="微软雅黑" panose="020B0503020204020204" pitchFamily="34" charset="-122"/>
              <a:sym typeface="+mn-ea"/>
            </a:endParaRPr>
          </a:p>
        </p:txBody>
      </p:sp>
      <p:grpSp>
        <p:nvGrpSpPr>
          <p:cNvPr id="27" name="组合 26"/>
          <p:cNvGrpSpPr/>
          <p:nvPr/>
        </p:nvGrpSpPr>
        <p:grpSpPr>
          <a:xfrm>
            <a:off x="78423" y="1316355"/>
            <a:ext cx="1853565" cy="5439410"/>
            <a:chOff x="60325" y="1182370"/>
            <a:chExt cx="1853565" cy="5439410"/>
          </a:xfrm>
        </p:grpSpPr>
        <p:grpSp>
          <p:nvGrpSpPr>
            <p:cNvPr id="28" name="组合 27"/>
            <p:cNvGrpSpPr/>
            <p:nvPr/>
          </p:nvGrpSpPr>
          <p:grpSpPr>
            <a:xfrm>
              <a:off x="60325" y="1182370"/>
              <a:ext cx="1853565" cy="5439410"/>
              <a:chOff x="130" y="2443"/>
              <a:chExt cx="2919" cy="8566"/>
            </a:xfrm>
            <a:solidFill>
              <a:schemeClr val="accent1">
                <a:lumMod val="50000"/>
              </a:schemeClr>
            </a:solidFill>
          </p:grpSpPr>
          <p:cxnSp>
            <p:nvCxnSpPr>
              <p:cNvPr id="30" name="直接连接符 29"/>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1" name="组合 30"/>
              <p:cNvGrpSpPr/>
              <p:nvPr/>
            </p:nvGrpSpPr>
            <p:grpSpPr>
              <a:xfrm>
                <a:off x="130" y="2443"/>
                <a:ext cx="1172" cy="8566"/>
                <a:chOff x="130" y="2435"/>
                <a:chExt cx="1172" cy="8566"/>
              </a:xfrm>
              <a:grpFill/>
            </p:grpSpPr>
            <p:cxnSp>
              <p:nvCxnSpPr>
                <p:cNvPr id="32" name="直接连接符 31"/>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3" name="组合 32"/>
                <p:cNvGrpSpPr/>
                <p:nvPr/>
              </p:nvGrpSpPr>
              <p:grpSpPr>
                <a:xfrm>
                  <a:off x="1182" y="2435"/>
                  <a:ext cx="120" cy="8566"/>
                  <a:chOff x="1182" y="2435"/>
                  <a:chExt cx="120" cy="8566"/>
                </a:xfrm>
                <a:grpFill/>
              </p:grpSpPr>
              <p:cxnSp>
                <p:nvCxnSpPr>
                  <p:cNvPr id="34" name="直接连接符 33"/>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5" name="椭圆 34"/>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9" name="文本框 28"/>
            <p:cNvSpPr txBox="1"/>
            <p:nvPr/>
          </p:nvSpPr>
          <p:spPr>
            <a:xfrm>
              <a:off x="112792" y="1484630"/>
              <a:ext cx="615553" cy="3941445"/>
            </a:xfrm>
            <a:prstGeom prst="rect">
              <a:avLst/>
            </a:prstGeom>
            <a:noFill/>
          </p:spPr>
          <p:txBody>
            <a:bodyPr vert="eaVert" wrap="square" rtlCol="0">
              <a:spAutoFit/>
            </a:bodyPr>
            <a:lstStyle/>
            <a:p>
              <a:r>
                <a:rPr lang="zh-CN" altLang="en-US" sz="2800" dirty="0">
                  <a:solidFill>
                    <a:schemeClr val="accent1">
                      <a:lumMod val="50000"/>
                    </a:schemeClr>
                  </a:solidFill>
                  <a:latin typeface="黑体" panose="02010609060101010101" pitchFamily="49" charset="-122"/>
                  <a:ea typeface="黑体" panose="02010609060101010101" pitchFamily="49" charset="-122"/>
                </a:rPr>
                <a:t>一、封建帝制的覆灭</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6" name="文本框 4"/>
          <p:cNvSpPr txBox="1">
            <a:spLocks noChangeArrowheads="1"/>
          </p:cNvSpPr>
          <p:nvPr/>
        </p:nvSpPr>
        <p:spPr bwMode="auto">
          <a:xfrm>
            <a:off x="3740727" y="81915"/>
            <a:ext cx="4176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第二节  辛亥革命与建立民国</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blinds(horizontal)">
                                      <p:cBhvr>
                                        <p:cTn id="12" dur="500"/>
                                        <p:tgtEl>
                                          <p:spTgt spid="39941"/>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44034"/>
                                        </p:tgtEl>
                                        <p:attrNameLst>
                                          <p:attrName>style.visibility</p:attrName>
                                        </p:attrNameLst>
                                      </p:cBhvr>
                                      <p:to>
                                        <p:strVal val="visible"/>
                                      </p:to>
                                    </p:set>
                                    <p:animEffect transition="in" filter="barn(inVertical)">
                                      <p:cBhvr>
                                        <p:cTn id="16" dur="500"/>
                                        <p:tgtEl>
                                          <p:spTgt spid="4403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11983"/>
                                        </p:tgtEl>
                                        <p:attrNameLst>
                                          <p:attrName>style.visibility</p:attrName>
                                        </p:attrNameLst>
                                      </p:cBhvr>
                                      <p:to>
                                        <p:strVal val="visible"/>
                                      </p:to>
                                    </p:set>
                                    <p:animEffect transition="in" filter="dissolve">
                                      <p:cBhvr>
                                        <p:cTn id="24" dur="500"/>
                                        <p:tgtEl>
                                          <p:spTgt spid="211983"/>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amond(in)">
                                      <p:cBhvr>
                                        <p:cTn id="27" dur="2000"/>
                                        <p:tgtEl>
                                          <p:spTgt spid="12"/>
                                        </p:tgtEl>
                                      </p:cBhvr>
                                    </p:animEffect>
                                  </p:childTnLst>
                                </p:cTn>
                              </p:par>
                              <p:par>
                                <p:cTn id="28" presetID="16" presetClass="entr" presetSubtype="21" fill="hold" nodeType="withEffect">
                                  <p:stCondLst>
                                    <p:cond delay="0"/>
                                  </p:stCondLst>
                                  <p:childTnLst>
                                    <p:set>
                                      <p:cBhvr>
                                        <p:cTn id="29" dur="1" fill="hold">
                                          <p:stCondLst>
                                            <p:cond delay="0"/>
                                          </p:stCondLst>
                                        </p:cTn>
                                        <p:tgtEl>
                                          <p:spTgt spid="154627"/>
                                        </p:tgtEl>
                                        <p:attrNameLst>
                                          <p:attrName>style.visibility</p:attrName>
                                        </p:attrNameLst>
                                      </p:cBhvr>
                                      <p:to>
                                        <p:strVal val="visible"/>
                                      </p:to>
                                    </p:set>
                                    <p:animEffect transition="in" filter="barn(inVertical)">
                                      <p:cBhvr>
                                        <p:cTn id="30" dur="500"/>
                                        <p:tgtEl>
                                          <p:spTgt spid="15462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amond(in)">
                                      <p:cBhvr>
                                        <p:cTn id="3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9941" grpId="0"/>
      <p:bldP spid="22" grpId="0" bldLvl="0" animBg="1"/>
      <p:bldP spid="6" grpId="0" bldLvl="0" animBg="1"/>
      <p:bldP spid="11" grpId="0" bldLvl="0" animBg="1"/>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93"/>
            <a:ext cx="12192000" cy="1199251"/>
          </a:xfrm>
          <a:prstGeom prst="rect">
            <a:avLst/>
          </a:prstGeom>
          <a:solidFill>
            <a:srgbClr val="04487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KSO_Shape"/>
          <p:cNvSpPr/>
          <p:nvPr/>
        </p:nvSpPr>
        <p:spPr bwMode="auto">
          <a:xfrm>
            <a:off x="8211991" y="3608819"/>
            <a:ext cx="321563" cy="27386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sp>
        <p:nvSpPr>
          <p:cNvPr id="21" name="KSO_Shape"/>
          <p:cNvSpPr/>
          <p:nvPr/>
        </p:nvSpPr>
        <p:spPr bwMode="auto">
          <a:xfrm>
            <a:off x="3597623" y="4542754"/>
            <a:ext cx="317450" cy="3142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sp>
        <p:nvSpPr>
          <p:cNvPr id="22" name="KSO_Shape"/>
          <p:cNvSpPr/>
          <p:nvPr/>
        </p:nvSpPr>
        <p:spPr bwMode="auto">
          <a:xfrm>
            <a:off x="8210504" y="5494831"/>
            <a:ext cx="346551" cy="29456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grpSp>
        <p:nvGrpSpPr>
          <p:cNvPr id="32" name="组合 31"/>
          <p:cNvGrpSpPr/>
          <p:nvPr/>
        </p:nvGrpSpPr>
        <p:grpSpPr>
          <a:xfrm>
            <a:off x="6500569" y="548224"/>
            <a:ext cx="1395280" cy="1395280"/>
            <a:chOff x="1677608" y="2996952"/>
            <a:chExt cx="1395643" cy="1395643"/>
          </a:xfrm>
        </p:grpSpPr>
        <p:sp>
          <p:nvSpPr>
            <p:cNvPr id="3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34" name="Oval 29"/>
            <p:cNvSpPr>
              <a:spLocks noChangeAspect="1"/>
            </p:cNvSpPr>
            <p:nvPr/>
          </p:nvSpPr>
          <p:spPr>
            <a:xfrm>
              <a:off x="1850114" y="3169458"/>
              <a:ext cx="1050630" cy="105063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2" name="TextBox 41"/>
          <p:cNvSpPr txBox="1"/>
          <p:nvPr/>
        </p:nvSpPr>
        <p:spPr>
          <a:xfrm flipH="1">
            <a:off x="7018821" y="862568"/>
            <a:ext cx="359946" cy="7683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录</a:t>
            </a:r>
            <a:endParaRPr lang="id-ID" sz="44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564454" y="548859"/>
            <a:ext cx="1395280" cy="1395280"/>
            <a:chOff x="1677608" y="2996952"/>
            <a:chExt cx="1395643" cy="1395643"/>
          </a:xfrm>
        </p:grpSpPr>
        <p:sp>
          <p:nvSpPr>
            <p:cNvPr id="14"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15" name="Oval 29"/>
            <p:cNvSpPr>
              <a:spLocks noChangeAspect="1"/>
            </p:cNvSpPr>
            <p:nvPr/>
          </p:nvSpPr>
          <p:spPr>
            <a:xfrm>
              <a:off x="1850114" y="3169458"/>
              <a:ext cx="1050630" cy="105063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6" name="TextBox 41"/>
          <p:cNvSpPr txBox="1"/>
          <p:nvPr/>
        </p:nvSpPr>
        <p:spPr>
          <a:xfrm flipH="1">
            <a:off x="5082071" y="862568"/>
            <a:ext cx="359946" cy="768350"/>
          </a:xfrm>
          <a:prstGeom prst="rect">
            <a:avLst/>
          </a:prstGeom>
          <a:noFill/>
        </p:spPr>
        <p:txBody>
          <a:bodyPr wrap="square" rtlCol="0">
            <a:spAutoFit/>
          </a:bodyPr>
          <a:lstStyle/>
          <a:p>
            <a:pPr algn="ctr"/>
            <a:r>
              <a:rPr lang="zh-CN" altLang="id-ID" sz="4400" b="1" dirty="0">
                <a:solidFill>
                  <a:schemeClr val="bg1"/>
                </a:solidFill>
                <a:latin typeface="微软雅黑" panose="020B0503020204020204" pitchFamily="34" charset="-122"/>
                <a:ea typeface="微软雅黑" panose="020B0503020204020204" pitchFamily="34" charset="-122"/>
              </a:rPr>
              <a:t>目</a:t>
            </a:r>
            <a:endParaRPr lang="zh-CN" altLang="id-ID" sz="4400" b="1" dirty="0">
              <a:solidFill>
                <a:schemeClr val="bg1"/>
              </a:solidFill>
              <a:latin typeface="微软雅黑" panose="020B0503020204020204" pitchFamily="34" charset="-122"/>
              <a:ea typeface="微软雅黑" panose="020B0503020204020204" pitchFamily="34" charset="-122"/>
            </a:endParaRPr>
          </a:p>
        </p:txBody>
      </p:sp>
      <p:grpSp>
        <p:nvGrpSpPr>
          <p:cNvPr id="44" name="组合 71"/>
          <p:cNvGrpSpPr/>
          <p:nvPr/>
        </p:nvGrpSpPr>
        <p:grpSpPr bwMode="auto">
          <a:xfrm>
            <a:off x="1343660" y="2787650"/>
            <a:ext cx="9287510" cy="713105"/>
            <a:chOff x="5908142" y="1397569"/>
            <a:chExt cx="8054279" cy="713199"/>
          </a:xfrm>
        </p:grpSpPr>
        <p:sp>
          <p:nvSpPr>
            <p:cNvPr id="45"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举起近代民族民主革命的旗帜</a:t>
              </a:r>
              <a:endParaRPr lang="zh-CN" altLang="en-US">
                <a:solidFill>
                  <a:srgbClr val="044875"/>
                </a:solidFill>
                <a:latin typeface="微软雅黑" panose="020B0503020204020204" pitchFamily="34" charset="-122"/>
                <a:ea typeface="微软雅黑" panose="020B0503020204020204" pitchFamily="34" charset="-122"/>
              </a:endParaRPr>
            </a:p>
          </p:txBody>
        </p:sp>
        <p:sp>
          <p:nvSpPr>
            <p:cNvPr id="46" name="矩形 45"/>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47" name="直接连接符 46"/>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8" name="组合 76"/>
            <p:cNvGrpSpPr/>
            <p:nvPr/>
          </p:nvGrpSpPr>
          <p:grpSpPr bwMode="auto">
            <a:xfrm>
              <a:off x="5908142" y="1397569"/>
              <a:ext cx="1272640" cy="713199"/>
              <a:chOff x="5801462" y="1397569"/>
              <a:chExt cx="1272640" cy="713199"/>
            </a:xfrm>
          </p:grpSpPr>
          <p:sp>
            <p:nvSpPr>
              <p:cNvPr id="49" name="矩形 48"/>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第一节</a:t>
                </a:r>
                <a:endParaRPr lang="zh-CN" altLang="en-US">
                  <a:solidFill>
                    <a:srgbClr val="044875"/>
                  </a:solidFill>
                  <a:latin typeface="微软雅黑" panose="020B0503020204020204" pitchFamily="34" charset="-122"/>
                  <a:ea typeface="微软雅黑" panose="020B0503020204020204" pitchFamily="34" charset="-122"/>
                </a:endParaRPr>
              </a:p>
            </p:txBody>
          </p:sp>
        </p:grpSp>
      </p:grpSp>
      <p:grpSp>
        <p:nvGrpSpPr>
          <p:cNvPr id="53" name="组合 71"/>
          <p:cNvGrpSpPr/>
          <p:nvPr/>
        </p:nvGrpSpPr>
        <p:grpSpPr bwMode="auto">
          <a:xfrm>
            <a:off x="1343660" y="3829685"/>
            <a:ext cx="9287510" cy="713105"/>
            <a:chOff x="5908142" y="1397569"/>
            <a:chExt cx="8054279" cy="713199"/>
          </a:xfrm>
        </p:grpSpPr>
        <p:sp>
          <p:nvSpPr>
            <p:cNvPr id="54"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辛亥革命与建立民国</a:t>
              </a:r>
              <a:endParaRPr lang="zh-CN" altLang="en-US">
                <a:solidFill>
                  <a:srgbClr val="044875"/>
                </a:solidFill>
                <a:latin typeface="微软雅黑" panose="020B0503020204020204" pitchFamily="34" charset="-122"/>
                <a:ea typeface="微软雅黑" panose="020B0503020204020204" pitchFamily="34" charset="-122"/>
              </a:endParaRPr>
            </a:p>
          </p:txBody>
        </p:sp>
        <p:sp>
          <p:nvSpPr>
            <p:cNvPr id="55" name="矩形 54"/>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6" name="直接连接符 5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57" name="组合 76"/>
            <p:cNvGrpSpPr/>
            <p:nvPr/>
          </p:nvGrpSpPr>
          <p:grpSpPr bwMode="auto">
            <a:xfrm>
              <a:off x="5908142" y="1397569"/>
              <a:ext cx="1272640" cy="713199"/>
              <a:chOff x="5801462" y="1397569"/>
              <a:chExt cx="1272640" cy="713199"/>
            </a:xfrm>
          </p:grpSpPr>
          <p:sp>
            <p:nvSpPr>
              <p:cNvPr id="58" name="矩形 57"/>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第二节</a:t>
                </a:r>
                <a:endParaRPr lang="zh-CN" altLang="en-US">
                  <a:solidFill>
                    <a:srgbClr val="044875"/>
                  </a:solidFill>
                  <a:latin typeface="微软雅黑" panose="020B0503020204020204" pitchFamily="34" charset="-122"/>
                  <a:ea typeface="微软雅黑" panose="020B0503020204020204" pitchFamily="34" charset="-122"/>
                </a:endParaRPr>
              </a:p>
            </p:txBody>
          </p:sp>
        </p:grpSp>
      </p:grpSp>
      <p:grpSp>
        <p:nvGrpSpPr>
          <p:cNvPr id="62" name="组合 71"/>
          <p:cNvGrpSpPr/>
          <p:nvPr/>
        </p:nvGrpSpPr>
        <p:grpSpPr bwMode="auto">
          <a:xfrm>
            <a:off x="1343660" y="4857115"/>
            <a:ext cx="9287510" cy="713105"/>
            <a:chOff x="5908142" y="1397569"/>
            <a:chExt cx="8054279" cy="713199"/>
          </a:xfrm>
        </p:grpSpPr>
        <p:sp>
          <p:nvSpPr>
            <p:cNvPr id="63"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辛亥革命的失败</a:t>
              </a:r>
              <a:endParaRPr lang="zh-CN" altLang="en-US">
                <a:solidFill>
                  <a:srgbClr val="044875"/>
                </a:solidFill>
                <a:latin typeface="微软雅黑" panose="020B0503020204020204" pitchFamily="34" charset="-122"/>
                <a:ea typeface="微软雅黑" panose="020B0503020204020204" pitchFamily="34" charset="-122"/>
              </a:endParaRPr>
            </a:p>
          </p:txBody>
        </p:sp>
        <p:sp>
          <p:nvSpPr>
            <p:cNvPr id="64" name="矩形 63"/>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65" name="直接连接符 64"/>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66" name="组合 76"/>
            <p:cNvGrpSpPr/>
            <p:nvPr/>
          </p:nvGrpSpPr>
          <p:grpSpPr bwMode="auto">
            <a:xfrm>
              <a:off x="5908142" y="1397569"/>
              <a:ext cx="1272640" cy="713199"/>
              <a:chOff x="5801462" y="1397569"/>
              <a:chExt cx="1272640" cy="713199"/>
            </a:xfrm>
          </p:grpSpPr>
          <p:sp>
            <p:nvSpPr>
              <p:cNvPr id="67" name="矩形 66"/>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a:solidFill>
                      <a:srgbClr val="044875"/>
                    </a:solidFill>
                    <a:latin typeface="微软雅黑" panose="020B0503020204020204" pitchFamily="34" charset="-122"/>
                    <a:ea typeface="微软雅黑" panose="020B0503020204020204" pitchFamily="34" charset="-122"/>
                  </a:rPr>
                  <a:t>第三节</a:t>
                </a:r>
                <a:endParaRPr lang="zh-CN" altLang="en-US">
                  <a:solidFill>
                    <a:srgbClr val="044875"/>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75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22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22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2" presetClass="entr" presetSubtype="1" fill="hold" nodeType="withEffect">
                                  <p:stCondLst>
                                    <p:cond delay="2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0-#ppt_h/2"/>
                                          </p:val>
                                        </p:tav>
                                        <p:tav tm="100000">
                                          <p:val>
                                            <p:strVal val="#ppt_y"/>
                                          </p:val>
                                        </p:tav>
                                      </p:tavLst>
                                    </p:anim>
                                  </p:childTnLst>
                                </p:cTn>
                              </p:par>
                              <p:par>
                                <p:cTn id="37" presetID="53" presetClass="entr" presetSubtype="16" fill="hold" grpId="0" nodeType="withEffect">
                                  <p:stCondLst>
                                    <p:cond delay="75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21" grpId="0" bldLvl="0" animBg="1"/>
      <p:bldP spid="22" grpId="0" bldLvl="0" animBg="1"/>
      <p:bldP spid="42"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162685" y="855980"/>
            <a:ext cx="360616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（二）武昌起义与各地响应</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1" name="任意多边形 151"/>
          <p:cNvSpPr>
            <a:spLocks noChangeArrowheads="1"/>
          </p:cNvSpPr>
          <p:nvPr/>
        </p:nvSpPr>
        <p:spPr bwMode="auto">
          <a:xfrm>
            <a:off x="946785" y="6189980"/>
            <a:ext cx="2278380" cy="53467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900" dirty="0">
                <a:solidFill>
                  <a:srgbClr val="044875"/>
                </a:solidFill>
                <a:latin typeface="宋体" panose="02010600030101010101" pitchFamily="2" charset="-122"/>
                <a:cs typeface="微软雅黑" panose="020B0503020204020204" pitchFamily="34" charset="-122"/>
                <a:sym typeface="+mn-ea"/>
              </a:rPr>
              <a:t>文学社领导</a:t>
            </a:r>
            <a:r>
              <a:rPr lang="zh-CN" altLang="en-US" sz="1900" dirty="0">
                <a:solidFill>
                  <a:srgbClr val="044875"/>
                </a:solidFill>
                <a:latin typeface="宋体" panose="02010600030101010101" pitchFamily="2" charset="-122"/>
                <a:cs typeface="微软雅黑" panose="020B0503020204020204" pitchFamily="34" charset="-122"/>
                <a:sym typeface="+mn-lt"/>
              </a:rPr>
              <a:t>蒋翊武</a:t>
            </a:r>
            <a:endParaRPr lang="zh-CN" altLang="en-US" sz="1900" dirty="0">
              <a:solidFill>
                <a:srgbClr val="044875"/>
              </a:solidFill>
              <a:latin typeface="宋体" panose="02010600030101010101" pitchFamily="2" charset="-122"/>
              <a:cs typeface="微软雅黑" panose="020B0503020204020204" pitchFamily="34" charset="-122"/>
              <a:sym typeface="+mn-lt"/>
            </a:endParaRPr>
          </a:p>
        </p:txBody>
      </p:sp>
      <p:pic>
        <p:nvPicPr>
          <p:cNvPr id="192520" name="图片 192519" descr="辛亥革命"/>
          <p:cNvPicPr>
            <a:picLocks noChangeAspect="1"/>
          </p:cNvPicPr>
          <p:nvPr/>
        </p:nvPicPr>
        <p:blipFill>
          <a:blip r:embed="rId1"/>
          <a:stretch>
            <a:fillRect/>
          </a:stretch>
        </p:blipFill>
        <p:spPr>
          <a:xfrm>
            <a:off x="1061720" y="3175000"/>
            <a:ext cx="3988435" cy="2725420"/>
          </a:xfrm>
          <a:prstGeom prst="rect">
            <a:avLst/>
          </a:prstGeom>
          <a:noFill/>
          <a:ln w="9525">
            <a:noFill/>
          </a:ln>
        </p:spPr>
      </p:pic>
      <p:sp>
        <p:nvSpPr>
          <p:cNvPr id="5" name="文本框 3"/>
          <p:cNvSpPr txBox="1">
            <a:spLocks noChangeArrowheads="1"/>
          </p:cNvSpPr>
          <p:nvPr/>
        </p:nvSpPr>
        <p:spPr bwMode="auto">
          <a:xfrm>
            <a:off x="946785" y="1700530"/>
            <a:ext cx="4953635" cy="123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1911</a:t>
            </a:r>
            <a:r>
              <a:rPr kumimoji="0" lang="zh-CN" altLang="en-US"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年</a:t>
            </a:r>
            <a:r>
              <a:rPr kumimoji="0" lang="en-US" altLang="zh-CN"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10</a:t>
            </a:r>
            <a:r>
              <a:rPr kumimoji="0" lang="zh-CN" altLang="en-US"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月</a:t>
            </a:r>
            <a:r>
              <a:rPr kumimoji="0" lang="en-US" altLang="zh-CN"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10</a:t>
            </a:r>
            <a:r>
              <a:rPr kumimoji="0" lang="zh-CN" altLang="en-US"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rPr>
              <a:t>日，武昌新军中的文学社和共进会发动武昌起义，吹响了辛亥革命的号角，随后，各地响应，清王朝土崩瓦解。</a:t>
            </a:r>
            <a:endParaRPr kumimoji="0" lang="zh-CN" altLang="en-US" b="0" i="0" u="none" strike="noStrike" kern="1200" cap="none" spc="0" normalizeH="0" baseline="0" noProof="0" dirty="0">
              <a:ln>
                <a:noFill/>
              </a:ln>
              <a:solidFill>
                <a:srgbClr val="044875"/>
              </a:solidFill>
              <a:effectLst/>
              <a:uLnTx/>
              <a:uFillTx/>
              <a:latin typeface="宋体" panose="02010600030101010101" pitchFamily="2" charset="-122"/>
              <a:cs typeface="微软雅黑" panose="020B0503020204020204" pitchFamily="34" charset="-122"/>
              <a:sym typeface="+mn-lt"/>
            </a:endParaRPr>
          </a:p>
        </p:txBody>
      </p:sp>
      <p:sp>
        <p:nvSpPr>
          <p:cNvPr id="12" name="任意多边形 151"/>
          <p:cNvSpPr>
            <a:spLocks noChangeArrowheads="1"/>
          </p:cNvSpPr>
          <p:nvPr/>
        </p:nvSpPr>
        <p:spPr bwMode="auto">
          <a:xfrm>
            <a:off x="3366135" y="6189980"/>
            <a:ext cx="1962785" cy="53467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sz="1800" dirty="0" smtClean="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900" dirty="0">
                <a:solidFill>
                  <a:srgbClr val="044875"/>
                </a:solidFill>
                <a:latin typeface="宋体" panose="02010600030101010101" pitchFamily="2" charset="-122"/>
                <a:cs typeface="微软雅黑" panose="020B0503020204020204" pitchFamily="34" charset="-122"/>
                <a:sym typeface="+mn-ea"/>
              </a:rPr>
              <a:t>共进会领导孙</a:t>
            </a:r>
            <a:r>
              <a:rPr lang="zh-CN" altLang="en-US" sz="1900" dirty="0">
                <a:solidFill>
                  <a:srgbClr val="044875"/>
                </a:solidFill>
                <a:latin typeface="宋体" panose="02010600030101010101" pitchFamily="2" charset="-122"/>
                <a:cs typeface="微软雅黑" panose="020B0503020204020204" pitchFamily="34" charset="-122"/>
                <a:sym typeface="+mn-lt"/>
              </a:rPr>
              <a:t>武</a:t>
            </a:r>
            <a:endParaRPr lang="zh-CN" altLang="en-US" sz="1900" dirty="0">
              <a:solidFill>
                <a:srgbClr val="044875"/>
              </a:solidFill>
              <a:latin typeface="宋体" panose="02010600030101010101" pitchFamily="2" charset="-122"/>
              <a:cs typeface="微软雅黑" panose="020B0503020204020204" pitchFamily="34" charset="-122"/>
              <a:sym typeface="+mn-lt"/>
            </a:endParaRPr>
          </a:p>
        </p:txBody>
      </p:sp>
      <p:pic>
        <p:nvPicPr>
          <p:cNvPr id="67586" name="图片 67585" descr="1864_101019.jpg (32411 bytes)"/>
          <p:cNvPicPr>
            <a:picLocks noChangeAspect="1"/>
          </p:cNvPicPr>
          <p:nvPr/>
        </p:nvPicPr>
        <p:blipFill>
          <a:blip r:embed="rId2" r:link="rId3"/>
          <a:stretch>
            <a:fillRect/>
          </a:stretch>
        </p:blipFill>
        <p:spPr>
          <a:xfrm>
            <a:off x="8695055" y="2795905"/>
            <a:ext cx="3300730" cy="2226310"/>
          </a:xfrm>
          <a:prstGeom prst="rect">
            <a:avLst/>
          </a:prstGeom>
          <a:noFill/>
          <a:ln w="9525">
            <a:noFill/>
          </a:ln>
          <a:effectLst>
            <a:outerShdw dist="107763" dir="13499999" algn="ctr" rotWithShape="0">
              <a:srgbClr val="808080">
                <a:alpha val="50000"/>
              </a:srgbClr>
            </a:outerShdw>
          </a:effectLst>
        </p:spPr>
      </p:pic>
      <p:sp>
        <p:nvSpPr>
          <p:cNvPr id="18" name="文本框 3"/>
          <p:cNvSpPr txBox="1">
            <a:spLocks noChangeArrowheads="1"/>
          </p:cNvSpPr>
          <p:nvPr/>
        </p:nvSpPr>
        <p:spPr bwMode="auto">
          <a:xfrm>
            <a:off x="8628380" y="5167630"/>
            <a:ext cx="3367405" cy="1259127"/>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defTabSz="914400" latinLnBrk="0">
              <a:lnSpc>
                <a:spcPct val="140000"/>
              </a:lnSpc>
              <a:buClrTx/>
              <a:buSzTx/>
              <a:buFont typeface="Arial" panose="020B0604020202020204" pitchFamily="34" charset="0"/>
              <a:buNone/>
              <a:defRPr/>
            </a:pPr>
            <a:r>
              <a:rPr sz="1900" dirty="0">
                <a:solidFill>
                  <a:srgbClr val="044875"/>
                </a:solidFill>
                <a:latin typeface="宋体" panose="02010600030101010101" pitchFamily="2" charset="-122"/>
                <a:cs typeface="微软雅黑" panose="020B0503020204020204" pitchFamily="34" charset="-122"/>
                <a:sym typeface="+mn-lt"/>
              </a:rPr>
              <a:t>10月11日，革命党人宣布成立中华民国军政府。军政府门前是两面十八星大旗。</a:t>
            </a:r>
            <a:endParaRPr sz="1900" dirty="0">
              <a:solidFill>
                <a:srgbClr val="044875"/>
              </a:solidFill>
              <a:latin typeface="宋体" panose="02010600030101010101" pitchFamily="2" charset="-122"/>
              <a:cs typeface="微软雅黑" panose="020B0503020204020204" pitchFamily="34" charset="-122"/>
              <a:sym typeface="+mn-lt"/>
            </a:endParaRPr>
          </a:p>
        </p:txBody>
      </p:sp>
      <p:pic>
        <p:nvPicPr>
          <p:cNvPr id="155652" name="图片 155651" descr="D0203"/>
          <p:cNvPicPr>
            <a:picLocks noChangeAspect="1"/>
          </p:cNvPicPr>
          <p:nvPr/>
        </p:nvPicPr>
        <p:blipFill>
          <a:blip r:embed="rId4"/>
          <a:stretch>
            <a:fillRect/>
          </a:stretch>
        </p:blipFill>
        <p:spPr>
          <a:xfrm>
            <a:off x="5900420" y="2795905"/>
            <a:ext cx="2586990" cy="3590290"/>
          </a:xfrm>
          <a:prstGeom prst="rect">
            <a:avLst/>
          </a:prstGeom>
          <a:noFill/>
          <a:ln w="9525">
            <a:noFill/>
          </a:ln>
        </p:spPr>
      </p:pic>
      <p:pic>
        <p:nvPicPr>
          <p:cNvPr id="20" name="图片 19" descr="黎元洪"/>
          <p:cNvPicPr>
            <a:picLocks noChangeAspect="1"/>
          </p:cNvPicPr>
          <p:nvPr/>
        </p:nvPicPr>
        <p:blipFill>
          <a:blip r:embed="rId5"/>
          <a:stretch>
            <a:fillRect/>
          </a:stretch>
        </p:blipFill>
        <p:spPr>
          <a:xfrm>
            <a:off x="7713345" y="669290"/>
            <a:ext cx="2726055" cy="1983740"/>
          </a:xfrm>
          <a:prstGeom prst="rect">
            <a:avLst/>
          </a:prstGeom>
        </p:spPr>
      </p:pic>
      <p:sp>
        <p:nvSpPr>
          <p:cNvPr id="21" name="任意多边形 151"/>
          <p:cNvSpPr>
            <a:spLocks noChangeArrowheads="1"/>
          </p:cNvSpPr>
          <p:nvPr/>
        </p:nvSpPr>
        <p:spPr bwMode="auto">
          <a:xfrm>
            <a:off x="10585450" y="1393825"/>
            <a:ext cx="981075" cy="53467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chemeClr val="bg1"/>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altLang="en-US" sz="1900" dirty="0">
                <a:solidFill>
                  <a:srgbClr val="044875"/>
                </a:solidFill>
                <a:latin typeface="宋体" panose="02010600030101010101" pitchFamily="2" charset="-122"/>
                <a:cs typeface="微软雅黑" panose="020B0503020204020204" pitchFamily="34" charset="-122"/>
                <a:sym typeface="+mn-lt"/>
              </a:rPr>
              <a:t>黎元洪</a:t>
            </a:r>
            <a:endParaRPr lang="zh-CN" altLang="en-US" sz="1900" dirty="0">
              <a:solidFill>
                <a:srgbClr val="044875"/>
              </a:solidFill>
              <a:latin typeface="宋体" panose="02010600030101010101" pitchFamily="2" charset="-122"/>
              <a:cs typeface="微软雅黑" panose="020B0503020204020204" pitchFamily="34" charset="-122"/>
              <a:sym typeface="+mn-lt"/>
            </a:endParaRPr>
          </a:p>
        </p:txBody>
      </p:sp>
      <p:sp>
        <p:nvSpPr>
          <p:cNvPr id="27" name="文本框 4"/>
          <p:cNvSpPr txBox="1">
            <a:spLocks noChangeArrowheads="1"/>
          </p:cNvSpPr>
          <p:nvPr/>
        </p:nvSpPr>
        <p:spPr bwMode="auto">
          <a:xfrm>
            <a:off x="3740727" y="81915"/>
            <a:ext cx="4176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第二节  辛亥革命与建立民国</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grpSp>
        <p:nvGrpSpPr>
          <p:cNvPr id="29" name="组合 28"/>
          <p:cNvGrpSpPr/>
          <p:nvPr/>
        </p:nvGrpSpPr>
        <p:grpSpPr>
          <a:xfrm>
            <a:off x="78423" y="1316355"/>
            <a:ext cx="1853565" cy="5439410"/>
            <a:chOff x="60325" y="1182370"/>
            <a:chExt cx="1853565" cy="5439410"/>
          </a:xfrm>
        </p:grpSpPr>
        <p:grpSp>
          <p:nvGrpSpPr>
            <p:cNvPr id="30" name="组合 29"/>
            <p:cNvGrpSpPr/>
            <p:nvPr/>
          </p:nvGrpSpPr>
          <p:grpSpPr>
            <a:xfrm>
              <a:off x="60325" y="1182370"/>
              <a:ext cx="1853565" cy="5439410"/>
              <a:chOff x="130" y="2443"/>
              <a:chExt cx="2919" cy="8566"/>
            </a:xfrm>
            <a:solidFill>
              <a:schemeClr val="accent1">
                <a:lumMod val="50000"/>
              </a:schemeClr>
            </a:solidFill>
          </p:grpSpPr>
          <p:cxnSp>
            <p:nvCxnSpPr>
              <p:cNvPr id="32" name="直接连接符 31"/>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3" name="组合 32"/>
              <p:cNvGrpSpPr/>
              <p:nvPr/>
            </p:nvGrpSpPr>
            <p:grpSpPr>
              <a:xfrm>
                <a:off x="130" y="2443"/>
                <a:ext cx="1172" cy="8566"/>
                <a:chOff x="130" y="2435"/>
                <a:chExt cx="1172" cy="8566"/>
              </a:xfrm>
              <a:grpFill/>
            </p:grpSpPr>
            <p:cxnSp>
              <p:nvCxnSpPr>
                <p:cNvPr id="34" name="直接连接符 33"/>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5" name="组合 34"/>
                <p:cNvGrpSpPr/>
                <p:nvPr/>
              </p:nvGrpSpPr>
              <p:grpSpPr>
                <a:xfrm>
                  <a:off x="1182" y="2435"/>
                  <a:ext cx="120" cy="8566"/>
                  <a:chOff x="1182" y="2435"/>
                  <a:chExt cx="120" cy="8566"/>
                </a:xfrm>
                <a:grpFill/>
              </p:grpSpPr>
              <p:cxnSp>
                <p:nvCxnSpPr>
                  <p:cNvPr id="36" name="直接连接符 3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7" name="椭圆 36"/>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1" name="文本框 30"/>
            <p:cNvSpPr txBox="1"/>
            <p:nvPr/>
          </p:nvSpPr>
          <p:spPr>
            <a:xfrm>
              <a:off x="112792" y="1484630"/>
              <a:ext cx="615553" cy="3941445"/>
            </a:xfrm>
            <a:prstGeom prst="rect">
              <a:avLst/>
            </a:prstGeom>
            <a:noFill/>
          </p:spPr>
          <p:txBody>
            <a:bodyPr vert="eaVert" wrap="square" rtlCol="0">
              <a:spAutoFit/>
            </a:bodyPr>
            <a:lstStyle/>
            <a:p>
              <a:r>
                <a:rPr lang="zh-CN" altLang="en-US" sz="2800" dirty="0">
                  <a:solidFill>
                    <a:schemeClr val="accent1">
                      <a:lumMod val="50000"/>
                    </a:schemeClr>
                  </a:solidFill>
                  <a:latin typeface="黑体" panose="02010609060101010101" pitchFamily="49" charset="-122"/>
                  <a:ea typeface="黑体" panose="02010609060101010101" pitchFamily="49" charset="-122"/>
                </a:rPr>
                <a:t>一、封建帝制的覆灭</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92520"/>
                                        </p:tgtEl>
                                        <p:attrNameLst>
                                          <p:attrName>style.visibility</p:attrName>
                                        </p:attrNameLst>
                                      </p:cBhvr>
                                      <p:to>
                                        <p:strVal val="visible"/>
                                      </p:to>
                                    </p:set>
                                    <p:animEffect transition="in" filter="blinds(horizontal)">
                                      <p:cBhvr>
                                        <p:cTn id="16" dur="500"/>
                                        <p:tgtEl>
                                          <p:spTgt spid="192520"/>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amond(in)">
                                      <p:cBhvr>
                                        <p:cTn id="19" dur="2000"/>
                                        <p:tgtEl>
                                          <p:spTgt spid="11"/>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amond(in)">
                                      <p:cBhvr>
                                        <p:cTn id="22" dur="2000"/>
                                        <p:tgtEl>
                                          <p:spTgt spid="12"/>
                                        </p:tgtEl>
                                      </p:cBhvr>
                                    </p:animEffect>
                                  </p:childTnLst>
                                </p:cTn>
                              </p:par>
                              <p:par>
                                <p:cTn id="23" presetID="5" presetClass="entr" presetSubtype="10" fill="hold" nodeType="withEffect">
                                  <p:stCondLst>
                                    <p:cond delay="0"/>
                                  </p:stCondLst>
                                  <p:childTnLst>
                                    <p:set>
                                      <p:cBhvr>
                                        <p:cTn id="24" dur="1" fill="hold">
                                          <p:stCondLst>
                                            <p:cond delay="0"/>
                                          </p:stCondLst>
                                        </p:cTn>
                                        <p:tgtEl>
                                          <p:spTgt spid="155652"/>
                                        </p:tgtEl>
                                        <p:attrNameLst>
                                          <p:attrName>style.visibility</p:attrName>
                                        </p:attrNameLst>
                                      </p:cBhvr>
                                      <p:to>
                                        <p:strVal val="visible"/>
                                      </p:to>
                                    </p:set>
                                    <p:animEffect transition="in" filter="checkerboard(across)">
                                      <p:cBhvr>
                                        <p:cTn id="25" dur="500"/>
                                        <p:tgtEl>
                                          <p:spTgt spid="15565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par>
                                <p:cTn id="31" presetID="18" presetClass="entr" presetSubtype="12" fill="hold" nodeType="withEffect">
                                  <p:stCondLst>
                                    <p:cond delay="0"/>
                                  </p:stCondLst>
                                  <p:childTnLst>
                                    <p:set>
                                      <p:cBhvr>
                                        <p:cTn id="32" dur="1" fill="hold">
                                          <p:stCondLst>
                                            <p:cond delay="0"/>
                                          </p:stCondLst>
                                        </p:cTn>
                                        <p:tgtEl>
                                          <p:spTgt spid="67586"/>
                                        </p:tgtEl>
                                        <p:attrNameLst>
                                          <p:attrName>style.visibility</p:attrName>
                                        </p:attrNameLst>
                                      </p:cBhvr>
                                      <p:to>
                                        <p:strVal val="visible"/>
                                      </p:to>
                                    </p:set>
                                    <p:animEffect transition="in" filter="strips(downLeft)">
                                      <p:cBhvr>
                                        <p:cTn id="33" dur="500"/>
                                        <p:tgtEl>
                                          <p:spTgt spid="67586"/>
                                        </p:tgtEl>
                                      </p:cBhvr>
                                    </p:animEffect>
                                  </p:childTnLst>
                                </p:cTn>
                              </p:par>
                              <p:par>
                                <p:cTn id="34" presetID="16" presetClass="entr" presetSubtype="2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amond(in)">
                                      <p:cBhvr>
                                        <p:cTn id="3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5" grpId="0"/>
      <p:bldP spid="12" grpId="0" bldLvl="0" animBg="1"/>
      <p:bldP spid="18" grpId="0" animBg="1"/>
      <p:bldP spid="2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73500" y="133032"/>
            <a:ext cx="4459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360616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（二）武昌起义与各地响应</a:t>
            </a:r>
            <a:endParaRPr lang="zh-CN" altLang="en-US" sz="2000" b="1" dirty="0">
              <a:solidFill>
                <a:srgbClr val="044875"/>
              </a:solidFill>
              <a:latin typeface="黑体" panose="02010609060101010101" pitchFamily="49" charset="-122"/>
              <a:ea typeface="黑体" panose="02010609060101010101" pitchFamily="49" charset="-122"/>
            </a:endParaRPr>
          </a:p>
        </p:txBody>
      </p:sp>
      <p:pic>
        <p:nvPicPr>
          <p:cNvPr id="68610" name="图片 68609" descr="D0204A"/>
          <p:cNvPicPr>
            <a:picLocks noChangeAspect="1"/>
          </p:cNvPicPr>
          <p:nvPr/>
        </p:nvPicPr>
        <p:blipFill>
          <a:blip r:embed="rId1"/>
          <a:stretch>
            <a:fillRect/>
          </a:stretch>
        </p:blipFill>
        <p:spPr>
          <a:xfrm>
            <a:off x="5887085" y="619125"/>
            <a:ext cx="6139815" cy="5840095"/>
          </a:xfrm>
          <a:prstGeom prst="rect">
            <a:avLst/>
          </a:prstGeom>
          <a:noFill/>
          <a:ln w="9525">
            <a:noFill/>
          </a:ln>
        </p:spPr>
      </p:pic>
      <p:sp>
        <p:nvSpPr>
          <p:cNvPr id="18" name="文本框 17"/>
          <p:cNvSpPr txBox="1"/>
          <p:nvPr/>
        </p:nvSpPr>
        <p:spPr>
          <a:xfrm>
            <a:off x="8425180" y="4164330"/>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10.22</a:t>
            </a:r>
            <a:endParaRPr lang="en-US" altLang="zh-CN" b="1">
              <a:solidFill>
                <a:schemeClr val="accent4">
                  <a:lumMod val="50000"/>
                </a:schemeClr>
              </a:solidFill>
            </a:endParaRPr>
          </a:p>
        </p:txBody>
      </p:sp>
      <p:sp>
        <p:nvSpPr>
          <p:cNvPr id="20" name="文本框 19"/>
          <p:cNvSpPr txBox="1"/>
          <p:nvPr/>
        </p:nvSpPr>
        <p:spPr>
          <a:xfrm>
            <a:off x="8051800" y="2889250"/>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10.22</a:t>
            </a:r>
            <a:endParaRPr lang="en-US" altLang="zh-CN" b="1">
              <a:solidFill>
                <a:schemeClr val="accent4">
                  <a:lumMod val="50000"/>
                </a:schemeClr>
              </a:solidFill>
            </a:endParaRPr>
          </a:p>
        </p:txBody>
      </p:sp>
      <p:sp>
        <p:nvSpPr>
          <p:cNvPr id="21" name="文本框 20"/>
          <p:cNvSpPr txBox="1"/>
          <p:nvPr/>
        </p:nvSpPr>
        <p:spPr>
          <a:xfrm>
            <a:off x="8585200" y="183070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10.29</a:t>
            </a:r>
            <a:endParaRPr lang="en-US" altLang="zh-CN" b="1">
              <a:solidFill>
                <a:schemeClr val="accent4">
                  <a:lumMod val="50000"/>
                </a:schemeClr>
              </a:solidFill>
            </a:endParaRPr>
          </a:p>
        </p:txBody>
      </p:sp>
      <p:sp>
        <p:nvSpPr>
          <p:cNvPr id="22" name="文本框 21"/>
          <p:cNvSpPr txBox="1"/>
          <p:nvPr/>
        </p:nvSpPr>
        <p:spPr>
          <a:xfrm>
            <a:off x="6559550" y="505777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11.3</a:t>
            </a:r>
            <a:endParaRPr lang="en-US" altLang="zh-CN" b="1">
              <a:solidFill>
                <a:schemeClr val="accent4">
                  <a:lumMod val="50000"/>
                </a:schemeClr>
              </a:solidFill>
            </a:endParaRPr>
          </a:p>
        </p:txBody>
      </p:sp>
      <p:sp>
        <p:nvSpPr>
          <p:cNvPr id="23" name="文本框 22"/>
          <p:cNvSpPr txBox="1"/>
          <p:nvPr/>
        </p:nvSpPr>
        <p:spPr>
          <a:xfrm>
            <a:off x="6026150" y="4164330"/>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10.27</a:t>
            </a:r>
            <a:endParaRPr lang="en-US" altLang="zh-CN" b="1">
              <a:solidFill>
                <a:schemeClr val="accent4">
                  <a:lumMod val="50000"/>
                </a:schemeClr>
              </a:solidFill>
            </a:endParaRPr>
          </a:p>
        </p:txBody>
      </p:sp>
      <p:sp>
        <p:nvSpPr>
          <p:cNvPr id="24" name="文本框 23"/>
          <p:cNvSpPr txBox="1"/>
          <p:nvPr/>
        </p:nvSpPr>
        <p:spPr>
          <a:xfrm>
            <a:off x="8705850" y="5529580"/>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11.11</a:t>
            </a:r>
            <a:endParaRPr lang="en-US" altLang="zh-CN" b="1">
              <a:solidFill>
                <a:schemeClr val="accent4">
                  <a:lumMod val="50000"/>
                </a:schemeClr>
              </a:solidFill>
            </a:endParaRPr>
          </a:p>
        </p:txBody>
      </p:sp>
      <p:sp>
        <p:nvSpPr>
          <p:cNvPr id="25" name="文本框 24"/>
          <p:cNvSpPr txBox="1"/>
          <p:nvPr/>
        </p:nvSpPr>
        <p:spPr>
          <a:xfrm>
            <a:off x="9810750" y="48558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11.9</a:t>
            </a:r>
            <a:endParaRPr lang="en-US" altLang="zh-CN" b="1">
              <a:solidFill>
                <a:schemeClr val="accent4">
                  <a:lumMod val="50000"/>
                </a:schemeClr>
              </a:solidFill>
            </a:endParaRPr>
          </a:p>
        </p:txBody>
      </p:sp>
      <p:sp>
        <p:nvSpPr>
          <p:cNvPr id="27" name="文本框 26"/>
          <p:cNvSpPr txBox="1"/>
          <p:nvPr/>
        </p:nvSpPr>
        <p:spPr>
          <a:xfrm>
            <a:off x="10823575" y="40303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11.4</a:t>
            </a:r>
            <a:endParaRPr lang="en-US" altLang="zh-CN" b="1">
              <a:solidFill>
                <a:schemeClr val="accent4">
                  <a:lumMod val="50000"/>
                </a:schemeClr>
              </a:solidFill>
            </a:endParaRPr>
          </a:p>
        </p:txBody>
      </p:sp>
      <p:sp>
        <p:nvSpPr>
          <p:cNvPr id="28" name="文本框 27"/>
          <p:cNvSpPr txBox="1"/>
          <p:nvPr/>
        </p:nvSpPr>
        <p:spPr>
          <a:xfrm>
            <a:off x="11169650" y="29889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11.3</a:t>
            </a:r>
            <a:endParaRPr lang="zh-CN" altLang="en-US" b="1">
              <a:solidFill>
                <a:schemeClr val="accent4">
                  <a:lumMod val="50000"/>
                </a:schemeClr>
              </a:solidFill>
            </a:endParaRPr>
          </a:p>
        </p:txBody>
      </p:sp>
      <p:sp>
        <p:nvSpPr>
          <p:cNvPr id="29" name="文本框 28"/>
          <p:cNvSpPr txBox="1"/>
          <p:nvPr/>
        </p:nvSpPr>
        <p:spPr>
          <a:xfrm>
            <a:off x="10426700" y="27476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11.5</a:t>
            </a:r>
            <a:endParaRPr lang="en-US" altLang="zh-CN" b="1">
              <a:solidFill>
                <a:schemeClr val="accent4">
                  <a:lumMod val="50000"/>
                </a:schemeClr>
              </a:solidFill>
            </a:endParaRPr>
          </a:p>
        </p:txBody>
      </p:sp>
      <p:sp>
        <p:nvSpPr>
          <p:cNvPr id="30" name="文本框 29"/>
          <p:cNvSpPr txBox="1"/>
          <p:nvPr/>
        </p:nvSpPr>
        <p:spPr>
          <a:xfrm>
            <a:off x="9730105" y="3115945"/>
            <a:ext cx="696595"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11.8</a:t>
            </a:r>
            <a:endParaRPr lang="en-US" altLang="zh-CN" b="1">
              <a:solidFill>
                <a:schemeClr val="accent4">
                  <a:lumMod val="50000"/>
                </a:schemeClr>
              </a:solidFill>
            </a:endParaRPr>
          </a:p>
        </p:txBody>
      </p:sp>
      <p:sp>
        <p:nvSpPr>
          <p:cNvPr id="31" name="文本框 30"/>
          <p:cNvSpPr txBox="1"/>
          <p:nvPr/>
        </p:nvSpPr>
        <p:spPr>
          <a:xfrm>
            <a:off x="9810750" y="43986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10.31</a:t>
            </a:r>
            <a:endParaRPr lang="en-US" altLang="zh-CN" b="1">
              <a:solidFill>
                <a:schemeClr val="accent4">
                  <a:lumMod val="50000"/>
                </a:schemeClr>
              </a:solidFill>
            </a:endParaRPr>
          </a:p>
        </p:txBody>
      </p:sp>
      <p:sp>
        <p:nvSpPr>
          <p:cNvPr id="32" name="文本框 31"/>
          <p:cNvSpPr txBox="1"/>
          <p:nvPr/>
        </p:nvSpPr>
        <p:spPr>
          <a:xfrm>
            <a:off x="9969500" y="3796030"/>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10.23</a:t>
            </a:r>
            <a:endParaRPr lang="en-US" altLang="zh-CN" b="1">
              <a:solidFill>
                <a:schemeClr val="accent4">
                  <a:lumMod val="50000"/>
                </a:schemeClr>
              </a:solidFill>
            </a:endParaRPr>
          </a:p>
        </p:txBody>
      </p:sp>
      <p:sp>
        <p:nvSpPr>
          <p:cNvPr id="115717" name="文本框 51205"/>
          <p:cNvSpPr txBox="1"/>
          <p:nvPr/>
        </p:nvSpPr>
        <p:spPr>
          <a:xfrm>
            <a:off x="984250" y="2216785"/>
            <a:ext cx="4646930" cy="2122805"/>
          </a:xfrm>
          <a:prstGeom prst="rect">
            <a:avLst/>
          </a:prstGeom>
          <a:noFill/>
          <a:ln w="9525">
            <a:solidFill>
              <a:schemeClr val="tx2"/>
            </a:solidFill>
          </a:ln>
        </p:spPr>
        <p:txBody>
          <a:bodyPr wrap="square" anchor="t">
            <a:spAutoFit/>
          </a:bodyPr>
          <a:lstStyle/>
          <a:p>
            <a:pPr>
              <a:lnSpc>
                <a:spcPct val="110000"/>
              </a:lnSpc>
              <a:spcBef>
                <a:spcPct val="50000"/>
              </a:spcBef>
            </a:pPr>
            <a:r>
              <a:rPr lang="en-US" altLang="zh-CN" sz="2000" b="1" dirty="0">
                <a:solidFill>
                  <a:schemeClr val="tx2"/>
                </a:solidFill>
                <a:latin typeface="+mn-ea"/>
                <a:ea typeface="+mn-ea"/>
                <a:cs typeface="楷体" panose="02010609060101010101" charset="-122"/>
              </a:rPr>
              <a:t> </a:t>
            </a:r>
            <a:r>
              <a:rPr lang="en-US" altLang="zh-CN" sz="2000" dirty="0">
                <a:solidFill>
                  <a:schemeClr val="tx2"/>
                </a:solidFill>
                <a:latin typeface="+mn-ea"/>
                <a:ea typeface="+mn-ea"/>
                <a:cs typeface="微软雅黑" panose="020B0503020204020204" pitchFamily="34" charset="-122"/>
              </a:rPr>
              <a:t> </a:t>
            </a:r>
            <a:r>
              <a:rPr lang="zh-CN" altLang="en-US" sz="2000" dirty="0">
                <a:solidFill>
                  <a:schemeClr val="tx2"/>
                </a:solidFill>
                <a:latin typeface="+mn-ea"/>
                <a:ea typeface="+mn-ea"/>
                <a:cs typeface="微软雅黑" panose="020B0503020204020204" pitchFamily="34" charset="-122"/>
              </a:rPr>
              <a:t>在武昌起义后的一个月时间内，就有上海、四川、广西、湖南、贵州、江西、陕西、山西、云南、安徽、浙江、广东、福建等省市宣布独立。截止</a:t>
            </a:r>
            <a:r>
              <a:rPr lang="en-US" altLang="zh-CN" sz="2000" dirty="0">
                <a:solidFill>
                  <a:schemeClr val="tx2"/>
                </a:solidFill>
                <a:latin typeface="+mn-ea"/>
                <a:ea typeface="+mn-ea"/>
                <a:cs typeface="微软雅黑" panose="020B0503020204020204" pitchFamily="34" charset="-122"/>
              </a:rPr>
              <a:t>11</a:t>
            </a:r>
            <a:r>
              <a:rPr lang="zh-CN" altLang="en-US" sz="2000" dirty="0">
                <a:solidFill>
                  <a:schemeClr val="tx2"/>
                </a:solidFill>
                <a:latin typeface="+mn-ea"/>
                <a:ea typeface="+mn-ea"/>
                <a:cs typeface="微软雅黑" panose="020B0503020204020204" pitchFamily="34" charset="-122"/>
              </a:rPr>
              <a:t>月末，清政府实际控制的只有东三省、直隶、河南，清朝政权名存实亡。</a:t>
            </a:r>
            <a:endParaRPr lang="zh-CN" altLang="en-US" sz="2000" dirty="0">
              <a:solidFill>
                <a:schemeClr val="tx2"/>
              </a:solidFill>
              <a:latin typeface="+mn-ea"/>
              <a:ea typeface="+mn-ea"/>
              <a:cs typeface="微软雅黑" panose="020B0503020204020204" pitchFamily="34" charset="-122"/>
              <a:sym typeface="+mn-ea"/>
            </a:endParaRPr>
          </a:p>
        </p:txBody>
      </p:sp>
      <p:sp>
        <p:nvSpPr>
          <p:cNvPr id="5" name="文本框 4"/>
          <p:cNvSpPr txBox="1"/>
          <p:nvPr/>
        </p:nvSpPr>
        <p:spPr>
          <a:xfrm>
            <a:off x="6658610" y="31159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11.27</a:t>
            </a:r>
            <a:endParaRPr lang="en-US" altLang="zh-CN" b="1">
              <a:solidFill>
                <a:schemeClr val="accent4">
                  <a:lumMod val="50000"/>
                </a:schemeClr>
              </a:solidFill>
            </a:endParaRPr>
          </a:p>
        </p:txBody>
      </p:sp>
      <p:sp>
        <p:nvSpPr>
          <p:cNvPr id="6" name="文本框 5"/>
          <p:cNvSpPr txBox="1"/>
          <p:nvPr/>
        </p:nvSpPr>
        <p:spPr>
          <a:xfrm>
            <a:off x="8794750" y="47669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11.7</a:t>
            </a:r>
            <a:endParaRPr lang="en-US" altLang="zh-CN" b="1">
              <a:solidFill>
                <a:schemeClr val="accent4">
                  <a:lumMod val="50000"/>
                </a:schemeClr>
              </a:solidFill>
            </a:endParaRPr>
          </a:p>
        </p:txBody>
      </p:sp>
      <p:sp>
        <p:nvSpPr>
          <p:cNvPr id="11" name="文本框 10"/>
          <p:cNvSpPr txBox="1"/>
          <p:nvPr/>
        </p:nvSpPr>
        <p:spPr>
          <a:xfrm>
            <a:off x="7113905" y="43986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11.4</a:t>
            </a:r>
            <a:endParaRPr lang="en-US" altLang="zh-CN" b="1">
              <a:solidFill>
                <a:schemeClr val="accent4">
                  <a:lumMod val="50000"/>
                </a:schemeClr>
              </a:solidFill>
            </a:endParaRPr>
          </a:p>
        </p:txBody>
      </p:sp>
      <p:sp>
        <p:nvSpPr>
          <p:cNvPr id="12" name="文本框 11"/>
          <p:cNvSpPr txBox="1"/>
          <p:nvPr/>
        </p:nvSpPr>
        <p:spPr>
          <a:xfrm>
            <a:off x="7962900" y="3662045"/>
            <a:ext cx="742950" cy="368300"/>
          </a:xfrm>
          <a:prstGeom prst="rect">
            <a:avLst/>
          </a:prstGeom>
          <a:noFill/>
          <a:ln>
            <a:solidFill>
              <a:schemeClr val="accent2">
                <a:lumMod val="50000"/>
              </a:schemeClr>
            </a:solidFill>
          </a:ln>
        </p:spPr>
        <p:txBody>
          <a:bodyPr wrap="square" rtlCol="0">
            <a:spAutoFit/>
          </a:bodyPr>
          <a:lstStyle/>
          <a:p>
            <a:r>
              <a:rPr lang="en-US" altLang="zh-CN" b="1">
                <a:solidFill>
                  <a:schemeClr val="accent4">
                    <a:lumMod val="50000"/>
                  </a:schemeClr>
                </a:solidFill>
              </a:rPr>
              <a:t>11.22</a:t>
            </a:r>
            <a:endParaRPr lang="en-US" altLang="zh-CN" b="1">
              <a:solidFill>
                <a:schemeClr val="accent4">
                  <a:lumMod val="50000"/>
                </a:schemeClr>
              </a:solidFill>
            </a:endParaRPr>
          </a:p>
        </p:txBody>
      </p:sp>
      <p:grpSp>
        <p:nvGrpSpPr>
          <p:cNvPr id="36" name="组合 35"/>
          <p:cNvGrpSpPr/>
          <p:nvPr/>
        </p:nvGrpSpPr>
        <p:grpSpPr>
          <a:xfrm>
            <a:off x="78423" y="1316355"/>
            <a:ext cx="1853565" cy="5439410"/>
            <a:chOff x="60325" y="1182370"/>
            <a:chExt cx="1853565" cy="5439410"/>
          </a:xfrm>
        </p:grpSpPr>
        <p:grpSp>
          <p:nvGrpSpPr>
            <p:cNvPr id="37" name="组合 36"/>
            <p:cNvGrpSpPr/>
            <p:nvPr/>
          </p:nvGrpSpPr>
          <p:grpSpPr>
            <a:xfrm>
              <a:off x="60325" y="1182370"/>
              <a:ext cx="1853565" cy="5439410"/>
              <a:chOff x="130" y="2443"/>
              <a:chExt cx="2919" cy="8566"/>
            </a:xfrm>
            <a:solidFill>
              <a:schemeClr val="accent1">
                <a:lumMod val="50000"/>
              </a:schemeClr>
            </a:solidFill>
          </p:grpSpPr>
          <p:cxnSp>
            <p:nvCxnSpPr>
              <p:cNvPr id="39" name="直接连接符 38"/>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40" name="组合 39"/>
              <p:cNvGrpSpPr/>
              <p:nvPr/>
            </p:nvGrpSpPr>
            <p:grpSpPr>
              <a:xfrm>
                <a:off x="130" y="2443"/>
                <a:ext cx="1172" cy="8566"/>
                <a:chOff x="130" y="2435"/>
                <a:chExt cx="1172" cy="8566"/>
              </a:xfrm>
              <a:grpFill/>
            </p:grpSpPr>
            <p:cxnSp>
              <p:nvCxnSpPr>
                <p:cNvPr id="41" name="直接连接符 40"/>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2" name="组合 41"/>
                <p:cNvGrpSpPr/>
                <p:nvPr/>
              </p:nvGrpSpPr>
              <p:grpSpPr>
                <a:xfrm>
                  <a:off x="1182" y="2435"/>
                  <a:ext cx="120" cy="8566"/>
                  <a:chOff x="1182" y="2435"/>
                  <a:chExt cx="120" cy="8566"/>
                </a:xfrm>
                <a:grpFill/>
              </p:grpSpPr>
              <p:cxnSp>
                <p:nvCxnSpPr>
                  <p:cNvPr id="43" name="直接连接符 42"/>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4" name="椭圆 43"/>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8" name="文本框 37"/>
            <p:cNvSpPr txBox="1"/>
            <p:nvPr/>
          </p:nvSpPr>
          <p:spPr>
            <a:xfrm>
              <a:off x="112792" y="1484630"/>
              <a:ext cx="615553" cy="3941445"/>
            </a:xfrm>
            <a:prstGeom prst="rect">
              <a:avLst/>
            </a:prstGeom>
            <a:noFill/>
          </p:spPr>
          <p:txBody>
            <a:bodyPr vert="eaVert" wrap="square" rtlCol="0">
              <a:spAutoFit/>
            </a:bodyPr>
            <a:lstStyle/>
            <a:p>
              <a:r>
                <a:rPr lang="zh-CN" altLang="en-US" sz="2800" dirty="0">
                  <a:solidFill>
                    <a:schemeClr val="accent1">
                      <a:lumMod val="50000"/>
                    </a:schemeClr>
                  </a:solidFill>
                  <a:latin typeface="黑体" panose="02010609060101010101" pitchFamily="49" charset="-122"/>
                  <a:ea typeface="黑体" panose="02010609060101010101" pitchFamily="49" charset="-122"/>
                </a:rPr>
                <a:t>一、封建帝制的覆灭</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000" fill="hold">
                                          <p:stCondLst>
                                            <p:cond delay="0"/>
                                          </p:stCondLst>
                                        </p:cTn>
                                        <p:tgtEl>
                                          <p:spTgt spid="115717"/>
                                        </p:tgtEl>
                                        <p:attrNameLst>
                                          <p:attrName>style.visibility</p:attrName>
                                        </p:attrNameLst>
                                      </p:cBhvr>
                                      <p:to>
                                        <p:strVal val="visible"/>
                                      </p:to>
                                    </p:set>
                                    <p:animEffect transition="in" filter="diamond(in)">
                                      <p:cBhvr>
                                        <p:cTn id="7" dur="1000"/>
                                        <p:tgtEl>
                                          <p:spTgt spid="115717"/>
                                        </p:tgtEl>
                                      </p:cBhvr>
                                    </p:animEffect>
                                  </p:childTnLst>
                                </p:cTn>
                              </p:par>
                              <p:par>
                                <p:cTn id="8" presetID="18" presetClass="entr" presetSubtype="12"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strips(downLeft)">
                                      <p:cBhvr>
                                        <p:cTn id="10"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312045" y="110490"/>
            <a:ext cx="4459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393509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（一）中华民国临时政府成立</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15717" name="文本框 51205"/>
          <p:cNvSpPr txBox="1"/>
          <p:nvPr/>
        </p:nvSpPr>
        <p:spPr>
          <a:xfrm>
            <a:off x="1003935" y="2054860"/>
            <a:ext cx="4770120" cy="1235916"/>
          </a:xfrm>
          <a:prstGeom prst="rect">
            <a:avLst/>
          </a:prstGeom>
          <a:noFill/>
          <a:ln w="9525">
            <a:solidFill>
              <a:schemeClr val="tx2"/>
            </a:solidFill>
          </a:ln>
        </p:spPr>
        <p:txBody>
          <a:bodyPr wrap="square" anchor="t">
            <a:spAutoFit/>
          </a:bodyPr>
          <a:lstStyle/>
          <a:p>
            <a:pPr>
              <a:lnSpc>
                <a:spcPct val="130000"/>
              </a:lnSpc>
              <a:spcBef>
                <a:spcPct val="50000"/>
              </a:spcBef>
            </a:pPr>
            <a:r>
              <a:rPr sz="2000" dirty="0">
                <a:solidFill>
                  <a:srgbClr val="044875"/>
                </a:solidFill>
                <a:latin typeface="宋体" panose="02010600030101010101" pitchFamily="2" charset="-122"/>
                <a:cs typeface="微软雅黑" panose="020B0503020204020204" pitchFamily="34" charset="-122"/>
              </a:rPr>
              <a:t>1912年1月1日</a:t>
            </a:r>
            <a:r>
              <a:rPr lang="zh-CN" sz="2000" dirty="0">
                <a:solidFill>
                  <a:srgbClr val="044875"/>
                </a:solidFill>
                <a:latin typeface="宋体" panose="02010600030101010101" pitchFamily="2" charset="-122"/>
                <a:cs typeface="微软雅黑" panose="020B0503020204020204" pitchFamily="34" charset="-122"/>
              </a:rPr>
              <a:t>，</a:t>
            </a:r>
            <a:r>
              <a:rPr sz="2000" dirty="0">
                <a:solidFill>
                  <a:srgbClr val="044875"/>
                </a:solidFill>
                <a:latin typeface="宋体" panose="02010600030101010101" pitchFamily="2" charset="-122"/>
                <a:cs typeface="微软雅黑" panose="020B0503020204020204" pitchFamily="34" charset="-122"/>
              </a:rPr>
              <a:t>孙中山在南京宣誓就职</a:t>
            </a:r>
            <a:r>
              <a:rPr lang="zh-CN" sz="2000" dirty="0">
                <a:solidFill>
                  <a:srgbClr val="044875"/>
                </a:solidFill>
                <a:latin typeface="宋体" panose="02010600030101010101" pitchFamily="2" charset="-122"/>
                <a:cs typeface="微软雅黑" panose="020B0503020204020204" pitchFamily="34" charset="-122"/>
              </a:rPr>
              <a:t>，</a:t>
            </a:r>
            <a:r>
              <a:rPr sz="2000" dirty="0">
                <a:solidFill>
                  <a:srgbClr val="044875"/>
                </a:solidFill>
                <a:latin typeface="宋体" panose="02010600030101010101" pitchFamily="2" charset="-122"/>
                <a:cs typeface="微软雅黑" panose="020B0503020204020204" pitchFamily="34" charset="-122"/>
              </a:rPr>
              <a:t>改国号为“中华民国”</a:t>
            </a:r>
            <a:r>
              <a:rPr lang="zh-CN" sz="2000" dirty="0">
                <a:solidFill>
                  <a:srgbClr val="044875"/>
                </a:solidFill>
                <a:latin typeface="宋体" panose="02010600030101010101" pitchFamily="2" charset="-122"/>
                <a:cs typeface="微软雅黑" panose="020B0503020204020204" pitchFamily="34" charset="-122"/>
              </a:rPr>
              <a:t>，</a:t>
            </a:r>
            <a:r>
              <a:rPr sz="2000" dirty="0">
                <a:solidFill>
                  <a:srgbClr val="044875"/>
                </a:solidFill>
                <a:latin typeface="宋体" panose="02010600030101010101" pitchFamily="2" charset="-122"/>
                <a:cs typeface="微软雅黑" panose="020B0503020204020204" pitchFamily="34" charset="-122"/>
              </a:rPr>
              <a:t>定1912年为民国元年</a:t>
            </a:r>
            <a:r>
              <a:rPr lang="zh-CN" sz="2000" dirty="0">
                <a:solidFill>
                  <a:srgbClr val="044875"/>
                </a:solidFill>
                <a:latin typeface="宋体" panose="02010600030101010101" pitchFamily="2" charset="-122"/>
                <a:cs typeface="微软雅黑" panose="020B0503020204020204" pitchFamily="34" charset="-122"/>
              </a:rPr>
              <a:t>，</a:t>
            </a:r>
            <a:r>
              <a:rPr sz="2000" dirty="0">
                <a:solidFill>
                  <a:srgbClr val="044875"/>
                </a:solidFill>
                <a:latin typeface="宋体" panose="02010600030101010101" pitchFamily="2" charset="-122"/>
                <a:cs typeface="微软雅黑" panose="020B0503020204020204" pitchFamily="34" charset="-122"/>
              </a:rPr>
              <a:t>并成立中华民国临时政府。</a:t>
            </a:r>
            <a:endParaRPr sz="2000" dirty="0">
              <a:solidFill>
                <a:srgbClr val="044875"/>
              </a:solidFill>
              <a:latin typeface="宋体" panose="02010600030101010101" pitchFamily="2" charset="-122"/>
              <a:cs typeface="微软雅黑" panose="020B0503020204020204" pitchFamily="34" charset="-122"/>
            </a:endParaRPr>
          </a:p>
        </p:txBody>
      </p:sp>
      <p:grpSp>
        <p:nvGrpSpPr>
          <p:cNvPr id="12" name="组合 11"/>
          <p:cNvGrpSpPr/>
          <p:nvPr/>
        </p:nvGrpSpPr>
        <p:grpSpPr>
          <a:xfrm>
            <a:off x="1003935" y="3835400"/>
            <a:ext cx="4300855" cy="2779803"/>
            <a:chOff x="5587" y="4625"/>
            <a:chExt cx="7465" cy="6069"/>
          </a:xfrm>
        </p:grpSpPr>
        <p:grpSp>
          <p:nvGrpSpPr>
            <p:cNvPr id="50179" name="组合 2"/>
            <p:cNvGrpSpPr/>
            <p:nvPr/>
          </p:nvGrpSpPr>
          <p:grpSpPr>
            <a:xfrm>
              <a:off x="5587" y="4625"/>
              <a:ext cx="7465" cy="6067"/>
              <a:chOff x="3995938" y="2294085"/>
              <a:chExt cx="4740016" cy="3851858"/>
            </a:xfrm>
          </p:grpSpPr>
          <p:pic>
            <p:nvPicPr>
              <p:cNvPr id="5" name="图片 4"/>
              <p:cNvPicPr>
                <a:picLocks noChangeAspect="1"/>
              </p:cNvPicPr>
              <p:nvPr/>
            </p:nvPicPr>
            <p:blipFill>
              <a:blip r:embed="rId1" cstate="print"/>
              <a:srcRect/>
              <a:stretch>
                <a:fillRect/>
              </a:stretch>
            </p:blipFill>
            <p:spPr>
              <a:xfrm>
                <a:off x="3995938" y="2294085"/>
                <a:ext cx="2291745" cy="3246641"/>
              </a:xfrm>
              <a:prstGeom prst="roundRect">
                <a:avLst>
                  <a:gd name="adj" fmla="val 8594"/>
                </a:avLst>
              </a:prstGeom>
              <a:solidFill>
                <a:srgbClr val="FFFFFF">
                  <a:shade val="85000"/>
                </a:srgbClr>
              </a:solidFill>
              <a:ln>
                <a:noFill/>
              </a:ln>
              <a:effectLst/>
            </p:spPr>
          </p:pic>
          <p:pic>
            <p:nvPicPr>
              <p:cNvPr id="6" name="图片 5"/>
              <p:cNvPicPr>
                <a:picLocks noChangeAspect="1"/>
              </p:cNvPicPr>
              <p:nvPr/>
            </p:nvPicPr>
            <p:blipFill>
              <a:blip r:embed="rId2" cstate="print"/>
              <a:srcRect/>
              <a:stretch>
                <a:fillRect/>
              </a:stretch>
            </p:blipFill>
            <p:spPr>
              <a:xfrm>
                <a:off x="6444208" y="2294086"/>
                <a:ext cx="2291746" cy="3233864"/>
              </a:xfrm>
              <a:prstGeom prst="roundRect">
                <a:avLst>
                  <a:gd name="adj" fmla="val 8594"/>
                </a:avLst>
              </a:prstGeom>
              <a:solidFill>
                <a:srgbClr val="FFFFFF">
                  <a:shade val="85000"/>
                </a:srgbClr>
              </a:solidFill>
              <a:ln>
                <a:noFill/>
              </a:ln>
              <a:effectLst/>
            </p:spPr>
          </p:pic>
          <p:sp>
            <p:nvSpPr>
              <p:cNvPr id="46087" name="文本框 2"/>
              <p:cNvSpPr txBox="1">
                <a:spLocks noChangeArrowheads="1"/>
              </p:cNvSpPr>
              <p:nvPr/>
            </p:nvSpPr>
            <p:spPr bwMode="auto">
              <a:xfrm>
                <a:off x="4559470" y="5635366"/>
                <a:ext cx="1523917" cy="51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大总统誓词</a:t>
                </a:r>
                <a:endPar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endParaRPr>
              </a:p>
            </p:txBody>
          </p:sp>
        </p:grpSp>
        <p:sp>
          <p:nvSpPr>
            <p:cNvPr id="11" name="文本框 2"/>
            <p:cNvSpPr txBox="1">
              <a:spLocks noChangeArrowheads="1"/>
            </p:cNvSpPr>
            <p:nvPr/>
          </p:nvSpPr>
          <p:spPr bwMode="auto">
            <a:xfrm>
              <a:off x="10429" y="9890"/>
              <a:ext cx="1636"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孙中山</a:t>
              </a:r>
              <a:endPar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endParaRPr>
            </a:p>
          </p:txBody>
        </p:sp>
      </p:grpSp>
      <p:pic>
        <p:nvPicPr>
          <p:cNvPr id="72712" name="图片 72711" descr="五色旗"/>
          <p:cNvPicPr>
            <a:picLocks noChangeAspect="1"/>
          </p:cNvPicPr>
          <p:nvPr/>
        </p:nvPicPr>
        <p:blipFill>
          <a:blip r:embed="rId3"/>
          <a:stretch>
            <a:fillRect/>
          </a:stretch>
        </p:blipFill>
        <p:spPr>
          <a:xfrm>
            <a:off x="6737985" y="748030"/>
            <a:ext cx="3496310" cy="2642870"/>
          </a:xfrm>
          <a:prstGeom prst="rect">
            <a:avLst/>
          </a:prstGeom>
          <a:noFill/>
          <a:ln w="9525">
            <a:noFill/>
          </a:ln>
        </p:spPr>
      </p:pic>
      <p:sp>
        <p:nvSpPr>
          <p:cNvPr id="33" name="文本框 2"/>
          <p:cNvSpPr txBox="1">
            <a:spLocks noChangeArrowheads="1"/>
          </p:cNvSpPr>
          <p:nvPr/>
        </p:nvSpPr>
        <p:spPr bwMode="auto">
          <a:xfrm>
            <a:off x="10437495" y="2054860"/>
            <a:ext cx="17545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国旗</a:t>
            </a:r>
            <a:r>
              <a:rPr kumimoji="0" lang="en-US" altLang="zh-CN"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a:t>
            </a:r>
            <a:r>
              <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五色旗</a:t>
            </a:r>
            <a:endPar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endParaRPr>
          </a:p>
        </p:txBody>
      </p:sp>
      <p:pic>
        <p:nvPicPr>
          <p:cNvPr id="72706" name="图片 72705" descr="100_1071"/>
          <p:cNvPicPr>
            <a:picLocks noChangeAspect="1"/>
          </p:cNvPicPr>
          <p:nvPr/>
        </p:nvPicPr>
        <p:blipFill>
          <a:blip r:embed="rId4"/>
          <a:stretch>
            <a:fillRect/>
          </a:stretch>
        </p:blipFill>
        <p:spPr>
          <a:xfrm>
            <a:off x="8275320" y="3613150"/>
            <a:ext cx="3713480" cy="2786380"/>
          </a:xfrm>
          <a:prstGeom prst="rect">
            <a:avLst/>
          </a:prstGeom>
          <a:noFill/>
          <a:ln w="57150" cap="flat" cmpd="thickThin">
            <a:solidFill>
              <a:schemeClr val="tx2"/>
            </a:solidFill>
            <a:prstDash val="solid"/>
            <a:miter/>
            <a:headEnd type="none" w="med" len="med"/>
            <a:tailEnd type="none" w="med" len="med"/>
          </a:ln>
        </p:spPr>
      </p:pic>
      <p:sp>
        <p:nvSpPr>
          <p:cNvPr id="34" name="文本框 2"/>
          <p:cNvSpPr txBox="1">
            <a:spLocks noChangeArrowheads="1"/>
          </p:cNvSpPr>
          <p:nvPr/>
        </p:nvSpPr>
        <p:spPr bwMode="auto">
          <a:xfrm>
            <a:off x="6738620" y="5196205"/>
            <a:ext cx="14147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rPr>
              <a:t>临时大总统办公地点</a:t>
            </a:r>
            <a:endParaRPr kumimoji="0" lang="zh-CN" altLang="en-US" sz="1800" b="1" i="0" u="none" strike="noStrike" kern="1200" cap="none" spc="0" normalizeH="0" baseline="0" noProof="0" dirty="0">
              <a:ln>
                <a:noFill/>
              </a:ln>
              <a:solidFill>
                <a:srgbClr val="044875"/>
              </a:solidFill>
              <a:effectLst/>
              <a:uLnTx/>
              <a:uFillTx/>
              <a:latin typeface="宋体" panose="02010600030101010101" pitchFamily="2" charset="-122"/>
              <a:cs typeface="+mn-ea"/>
              <a:sym typeface="+mn-lt"/>
            </a:endParaRPr>
          </a:p>
        </p:txBody>
      </p:sp>
      <p:grpSp>
        <p:nvGrpSpPr>
          <p:cNvPr id="28" name="组合 27"/>
          <p:cNvGrpSpPr/>
          <p:nvPr/>
        </p:nvGrpSpPr>
        <p:grpSpPr>
          <a:xfrm>
            <a:off x="78423" y="1316355"/>
            <a:ext cx="1853565" cy="5439410"/>
            <a:chOff x="60325" y="1182370"/>
            <a:chExt cx="1853565" cy="5439410"/>
          </a:xfrm>
        </p:grpSpPr>
        <p:grpSp>
          <p:nvGrpSpPr>
            <p:cNvPr id="29" name="组合 28"/>
            <p:cNvGrpSpPr/>
            <p:nvPr/>
          </p:nvGrpSpPr>
          <p:grpSpPr>
            <a:xfrm>
              <a:off x="60325" y="1182370"/>
              <a:ext cx="1853565" cy="5439410"/>
              <a:chOff x="130" y="2443"/>
              <a:chExt cx="2919" cy="8566"/>
            </a:xfrm>
            <a:solidFill>
              <a:schemeClr val="accent1">
                <a:lumMod val="50000"/>
              </a:schemeClr>
            </a:solidFill>
          </p:grpSpPr>
          <p:cxnSp>
            <p:nvCxnSpPr>
              <p:cNvPr id="31" name="直接连接符 30"/>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2" name="组合 31"/>
              <p:cNvGrpSpPr/>
              <p:nvPr/>
            </p:nvGrpSpPr>
            <p:grpSpPr>
              <a:xfrm>
                <a:off x="130" y="2443"/>
                <a:ext cx="1172" cy="8566"/>
                <a:chOff x="130" y="2435"/>
                <a:chExt cx="1172" cy="8566"/>
              </a:xfrm>
              <a:grpFill/>
            </p:grpSpPr>
            <p:cxnSp>
              <p:nvCxnSpPr>
                <p:cNvPr id="35" name="直接连接符 34"/>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6" name="组合 35"/>
                <p:cNvGrpSpPr/>
                <p:nvPr/>
              </p:nvGrpSpPr>
              <p:grpSpPr>
                <a:xfrm>
                  <a:off x="1182" y="2435"/>
                  <a:ext cx="120" cy="8566"/>
                  <a:chOff x="1182" y="2435"/>
                  <a:chExt cx="120" cy="8566"/>
                </a:xfrm>
                <a:grpFill/>
              </p:grpSpPr>
              <p:cxnSp>
                <p:nvCxnSpPr>
                  <p:cNvPr id="37" name="直接连接符 36"/>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8" name="椭圆 37"/>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0" name="文本框 29"/>
            <p:cNvSpPr txBox="1"/>
            <p:nvPr/>
          </p:nvSpPr>
          <p:spPr>
            <a:xfrm>
              <a:off x="112792" y="1484630"/>
              <a:ext cx="615553" cy="3941445"/>
            </a:xfrm>
            <a:prstGeom prst="rect">
              <a:avLst/>
            </a:prstGeom>
            <a:noFill/>
          </p:spPr>
          <p:txBody>
            <a:bodyPr vert="eaVert" wrap="square" rtlCol="0">
              <a:spAutoFit/>
            </a:bodyPr>
            <a:lstStyle/>
            <a:p>
              <a:r>
                <a:rPr lang="zh-CN" altLang="en-US" sz="2800" dirty="0" smtClean="0">
                  <a:solidFill>
                    <a:schemeClr val="accent1">
                      <a:lumMod val="50000"/>
                    </a:schemeClr>
                  </a:solidFill>
                  <a:latin typeface="黑体" panose="02010609060101010101" pitchFamily="49" charset="-122"/>
                  <a:ea typeface="黑体" panose="02010609060101010101" pitchFamily="49" charset="-122"/>
                </a:rPr>
                <a:t>二、中华民国的建立</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000" fill="hold">
                                          <p:stCondLst>
                                            <p:cond delay="0"/>
                                          </p:stCondLst>
                                        </p:cTn>
                                        <p:tgtEl>
                                          <p:spTgt spid="115717"/>
                                        </p:tgtEl>
                                        <p:attrNameLst>
                                          <p:attrName>style.visibility</p:attrName>
                                        </p:attrNameLst>
                                      </p:cBhvr>
                                      <p:to>
                                        <p:strVal val="visible"/>
                                      </p:to>
                                    </p:set>
                                    <p:animEffect transition="in" filter="diamond(in)">
                                      <p:cBhvr>
                                        <p:cTn id="11" dur="1000"/>
                                        <p:tgtEl>
                                          <p:spTgt spid="115717"/>
                                        </p:tgtEl>
                                      </p:cBhvr>
                                    </p:animEffect>
                                  </p:childTnLst>
                                </p:cTn>
                              </p:par>
                              <p:par>
                                <p:cTn id="12" presetID="16" presetClass="entr" presetSubtype="2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72712"/>
                                        </p:tgtEl>
                                        <p:attrNameLst>
                                          <p:attrName>style.visibility</p:attrName>
                                        </p:attrNameLst>
                                      </p:cBhvr>
                                      <p:to>
                                        <p:strVal val="visible"/>
                                      </p:to>
                                    </p:set>
                                    <p:animEffect transition="in" filter="strips(downLeft)">
                                      <p:cBhvr>
                                        <p:cTn id="19" dur="500"/>
                                        <p:tgtEl>
                                          <p:spTgt spid="727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72706"/>
                                        </p:tgtEl>
                                        <p:attrNameLst>
                                          <p:attrName>style.visibility</p:attrName>
                                        </p:attrNameLst>
                                      </p:cBhvr>
                                      <p:to>
                                        <p:strVal val="visible"/>
                                      </p:to>
                                    </p:set>
                                    <p:animEffect transition="in" filter="barn(inVertical)">
                                      <p:cBhvr>
                                        <p:cTn id="26" dur="500"/>
                                        <p:tgtEl>
                                          <p:spTgt spid="7270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arn(inVertical)">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5717" grpId="0" bldLvl="0" animBg="1"/>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896966" y="100627"/>
            <a:ext cx="4245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848360" y="765175"/>
            <a:ext cx="393509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（一）中华民国临时政府成立</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15717" name="文本框 51205"/>
          <p:cNvSpPr txBox="1"/>
          <p:nvPr/>
        </p:nvSpPr>
        <p:spPr>
          <a:xfrm>
            <a:off x="7211291" y="820091"/>
            <a:ext cx="3546764" cy="572464"/>
          </a:xfrm>
          <a:prstGeom prst="rect">
            <a:avLst/>
          </a:prstGeom>
          <a:noFill/>
          <a:ln w="9525">
            <a:solidFill>
              <a:schemeClr val="tx2"/>
            </a:solidFill>
          </a:ln>
        </p:spPr>
        <p:txBody>
          <a:bodyPr wrap="square" anchor="t">
            <a:spAutoFit/>
          </a:bodyPr>
          <a:lstStyle/>
          <a:p>
            <a:pPr>
              <a:lnSpc>
                <a:spcPct val="130000"/>
              </a:lnSpc>
              <a:spcBef>
                <a:spcPct val="50000"/>
              </a:spcBef>
            </a:pPr>
            <a:r>
              <a:rPr lang="zh-CN" sz="2400" b="1" dirty="0">
                <a:solidFill>
                  <a:schemeClr val="accent2">
                    <a:lumMod val="50000"/>
                  </a:schemeClr>
                </a:solidFill>
                <a:latin typeface="宋体" panose="02010600030101010101" pitchFamily="2" charset="-122"/>
                <a:cs typeface="微软雅黑" panose="020B0503020204020204" pitchFamily="34" charset="-122"/>
              </a:rPr>
              <a:t>南京临时政府的性质？</a:t>
            </a:r>
            <a:endParaRPr lang="zh-CN" altLang="en-US" sz="2000" dirty="0">
              <a:solidFill>
                <a:schemeClr val="accent2">
                  <a:lumMod val="50000"/>
                </a:schemeClr>
              </a:solidFill>
              <a:effectLst>
                <a:outerShdw blurRad="38100" dist="38100" dir="2700000">
                  <a:srgbClr val="C0C0C0"/>
                </a:outerShdw>
              </a:effectLst>
              <a:latin typeface="宋体" panose="02010600030101010101" pitchFamily="2" charset="-122"/>
              <a:cs typeface="微软雅黑" panose="020B0503020204020204" pitchFamily="34" charset="-122"/>
              <a:sym typeface="+mn-ea"/>
            </a:endParaRPr>
          </a:p>
        </p:txBody>
      </p:sp>
      <p:graphicFrame>
        <p:nvGraphicFramePr>
          <p:cNvPr id="565453" name="表格 565452"/>
          <p:cNvGraphicFramePr/>
          <p:nvPr/>
        </p:nvGraphicFramePr>
        <p:xfrm>
          <a:off x="947420" y="1558925"/>
          <a:ext cx="4540250" cy="4328160"/>
        </p:xfrm>
        <a:graphic>
          <a:graphicData uri="http://schemas.openxmlformats.org/drawingml/2006/table">
            <a:tbl>
              <a:tblPr/>
              <a:tblGrid>
                <a:gridCol w="1153160"/>
                <a:gridCol w="2275205"/>
                <a:gridCol w="1111885"/>
              </a:tblGrid>
              <a:tr h="376555">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chemeClr val="bg1"/>
                          </a:solidFill>
                          <a:latin typeface="宋体" panose="02010600030101010101" pitchFamily="2" charset="-122"/>
                          <a:ea typeface="宋体" panose="02010600030101010101" pitchFamily="2" charset="-122"/>
                        </a:rPr>
                        <a:t>部门</a:t>
                      </a:r>
                      <a:endParaRPr lang="zh-CN" altLang="en-US" sz="2000" b="1" dirty="0">
                        <a:solidFill>
                          <a:schemeClr val="bg1"/>
                        </a:solidFill>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chemeClr val="bg1"/>
                          </a:solidFill>
                          <a:latin typeface="宋体" panose="02010600030101010101" pitchFamily="2" charset="-122"/>
                          <a:ea typeface="宋体" panose="02010600030101010101" pitchFamily="2" charset="-122"/>
                        </a:rPr>
                        <a:t>总长</a:t>
                      </a:r>
                      <a:endParaRPr lang="zh-CN" altLang="en-US" sz="2000" b="1" dirty="0">
                        <a:solidFill>
                          <a:schemeClr val="bg1"/>
                        </a:solidFill>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50000"/>
                      </a:schemeClr>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solidFill>
                            <a:schemeClr val="bg1"/>
                          </a:solidFill>
                          <a:latin typeface="宋体" panose="02010600030101010101" pitchFamily="2" charset="-122"/>
                          <a:ea typeface="宋体" panose="02010600030101010101" pitchFamily="2" charset="-122"/>
                        </a:rPr>
                        <a:t>次长</a:t>
                      </a:r>
                      <a:endParaRPr lang="zh-CN" altLang="en-US" sz="2000" b="1" dirty="0">
                        <a:solidFill>
                          <a:schemeClr val="bg1"/>
                        </a:solidFill>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50000"/>
                      </a:schemeClr>
                    </a:solidFill>
                  </a:tcPr>
                </a:tc>
              </a:tr>
              <a:tr h="373062">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陆军部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黄兴（兼参谋总长）</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蒋作宾</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19088">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外交部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王宠惠</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魏宸组</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教育部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蔡元培</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景耀月</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20675">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海军部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黄钟英</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汤芗铭</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19088">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内务部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程德全</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居正</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22262">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财政部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陈锦涛</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王鸿猷</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6413">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endParaRPr lang="en-US" altLang="zh-CN" sz="2000" b="0" dirty="0">
                        <a:latin typeface="宋体" panose="02010600030101010101" pitchFamily="2" charset="-122"/>
                        <a:ea typeface="宋体" panose="02010600030101010101" pitchFamily="2" charset="-122"/>
                      </a:endParaRPr>
                    </a:p>
                    <a:p>
                      <a:pPr marL="0" lvl="0" indent="0" algn="ctr">
                        <a:lnSpc>
                          <a:spcPct val="90000"/>
                        </a:lnSpc>
                        <a:spcBef>
                          <a:spcPct val="0"/>
                        </a:spcBef>
                        <a:buNone/>
                      </a:pPr>
                      <a:r>
                        <a:rPr lang="zh-CN" altLang="en-US" sz="2000" b="0" dirty="0">
                          <a:latin typeface="宋体" panose="02010600030101010101" pitchFamily="2" charset="-122"/>
                          <a:ea typeface="宋体" panose="02010600030101010101" pitchFamily="2" charset="-122"/>
                        </a:rPr>
                        <a:t>司法部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伍廷芳</a:t>
                      </a:r>
                      <a:endParaRPr lang="zh-CN" altLang="en-US" sz="2000" b="0" dirty="0">
                        <a:latin typeface="宋体" panose="02010600030101010101" pitchFamily="2" charset="-122"/>
                        <a:ea typeface="宋体" panose="02010600030101010101" pitchFamily="2" charset="-122"/>
                      </a:endParaRPr>
                    </a:p>
                    <a:p>
                      <a:pPr marL="0" lvl="0" indent="0" algn="ctr">
                        <a:buNone/>
                      </a:pPr>
                      <a:r>
                        <a:rPr lang="zh-CN" altLang="en-US" sz="2000" b="0" dirty="0">
                          <a:latin typeface="宋体" panose="02010600030101010101" pitchFamily="2" charset="-122"/>
                          <a:ea typeface="宋体" panose="02010600030101010101" pitchFamily="2" charset="-122"/>
                        </a:rPr>
                        <a:t>（兼议和全权大使）</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90000"/>
                        </a:lnSpc>
                        <a:spcBef>
                          <a:spcPct val="0"/>
                        </a:spcBef>
                        <a:buNone/>
                      </a:pPr>
                      <a:endParaRPr lang="en-US" altLang="zh-CN" sz="2000" b="0" dirty="0">
                        <a:latin typeface="宋体" panose="02010600030101010101" pitchFamily="2" charset="-122"/>
                        <a:ea typeface="宋体" panose="02010600030101010101" pitchFamily="2" charset="-122"/>
                      </a:endParaRPr>
                    </a:p>
                    <a:p>
                      <a:pPr marL="0" lvl="0" indent="0" algn="ctr">
                        <a:lnSpc>
                          <a:spcPct val="90000"/>
                        </a:lnSpc>
                        <a:spcBef>
                          <a:spcPct val="0"/>
                        </a:spcBef>
                        <a:buNone/>
                      </a:pPr>
                      <a:r>
                        <a:rPr lang="zh-CN" altLang="en-US" sz="2000" b="0" dirty="0">
                          <a:latin typeface="宋体" panose="02010600030101010101" pitchFamily="2" charset="-122"/>
                          <a:ea typeface="宋体" panose="02010600030101010101" pitchFamily="2" charset="-122"/>
                        </a:rPr>
                        <a:t>吕志伊</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480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实业部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张謇</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马君武</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1115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交通部</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汤寿潜</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于右任</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4" name="文本框 23"/>
          <p:cNvSpPr txBox="1"/>
          <p:nvPr/>
        </p:nvSpPr>
        <p:spPr>
          <a:xfrm>
            <a:off x="1100455" y="5997575"/>
            <a:ext cx="4387215" cy="769441"/>
          </a:xfrm>
          <a:prstGeom prst="rect">
            <a:avLst/>
          </a:prstGeom>
          <a:noFill/>
          <a:ln>
            <a:solidFill>
              <a:schemeClr val="accent4">
                <a:lumMod val="50000"/>
              </a:schemeClr>
            </a:solidFill>
          </a:ln>
        </p:spPr>
        <p:txBody>
          <a:bodyPr wrap="square" rtlCol="0">
            <a:spAutoFit/>
          </a:bodyPr>
          <a:lstStyle/>
          <a:p>
            <a:r>
              <a:rPr lang="en-US" altLang="zh-CN" sz="2200" b="1" dirty="0">
                <a:solidFill>
                  <a:srgbClr val="044875"/>
                </a:solidFill>
                <a:latin typeface="宋体" panose="02010600030101010101" pitchFamily="2" charset="-122"/>
                <a:cs typeface="微软雅黑" panose="020B0503020204020204" pitchFamily="34" charset="-122"/>
              </a:rPr>
              <a:t>1.</a:t>
            </a:r>
            <a:r>
              <a:rPr lang="zh-CN" altLang="en-US" sz="2200" b="1" dirty="0">
                <a:solidFill>
                  <a:srgbClr val="044875"/>
                </a:solidFill>
                <a:latin typeface="宋体" panose="02010600030101010101" pitchFamily="2" charset="-122"/>
                <a:cs typeface="微软雅黑" panose="020B0503020204020204" pitchFamily="34" charset="-122"/>
              </a:rPr>
              <a:t>组成人员：以资产阶级革命派为主。</a:t>
            </a:r>
            <a:endParaRPr lang="zh-CN" altLang="en-US" sz="2200" b="1" dirty="0">
              <a:solidFill>
                <a:srgbClr val="044875"/>
              </a:solidFill>
              <a:latin typeface="宋体" panose="02010600030101010101" pitchFamily="2" charset="-122"/>
              <a:cs typeface="微软雅黑" panose="020B0503020204020204" pitchFamily="34" charset="-122"/>
            </a:endParaRPr>
          </a:p>
        </p:txBody>
      </p:sp>
      <p:graphicFrame>
        <p:nvGraphicFramePr>
          <p:cNvPr id="22" name="表格 21"/>
          <p:cNvGraphicFramePr>
            <a:graphicFrameLocks noGrp="1"/>
          </p:cNvGraphicFramePr>
          <p:nvPr/>
        </p:nvGraphicFramePr>
        <p:xfrm>
          <a:off x="6019800" y="2014855"/>
          <a:ext cx="5831840" cy="3047832"/>
        </p:xfrm>
        <a:graphic>
          <a:graphicData uri="http://schemas.openxmlformats.org/drawingml/2006/table">
            <a:tbl>
              <a:tblPr bandRow="1">
                <a:tableStyleId>{5C22544A-7EE6-4342-B048-85BDC9FD1C3A}</a:tableStyleId>
              </a:tblPr>
              <a:tblGrid>
                <a:gridCol w="919480"/>
                <a:gridCol w="4912360"/>
              </a:tblGrid>
              <a:tr h="605717">
                <a:tc>
                  <a:txBody>
                    <a:bodyPr/>
                    <a:lstStyle/>
                    <a:p>
                      <a:pPr algn="ctr">
                        <a:lnSpc>
                          <a:spcPct val="110000"/>
                        </a:lnSpc>
                      </a:pPr>
                      <a:r>
                        <a:rPr lang="zh-CN" altLang="en-US" sz="2000" b="1" i="0" dirty="0">
                          <a:solidFill>
                            <a:schemeClr val="bg1"/>
                          </a:solidFill>
                          <a:latin typeface="宋体" panose="02010600030101010101" pitchFamily="2" charset="-122"/>
                          <a:ea typeface="宋体" panose="02010600030101010101" pitchFamily="2" charset="-122"/>
                          <a:cs typeface="+mn-ea"/>
                          <a:sym typeface="+mn-lt"/>
                        </a:rPr>
                        <a:t>政治</a:t>
                      </a:r>
                      <a:endParaRPr lang="zh-CN" altLang="en-US" sz="2000" b="1" i="0" dirty="0">
                        <a:solidFill>
                          <a:schemeClr val="bg1"/>
                        </a:solidFill>
                        <a:latin typeface="宋体" panose="02010600030101010101" pitchFamily="2" charset="-122"/>
                        <a:ea typeface="宋体" panose="02010600030101010101" pitchFamily="2" charset="-122"/>
                        <a:cs typeface="+mn-ea"/>
                        <a:sym typeface="+mn-lt"/>
                      </a:endParaRPr>
                    </a:p>
                  </a:txBody>
                  <a:tcPr marL="91444" marR="91444" marT="45699" marB="45699" anchor="ctr">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c>
                  <a:txBody>
                    <a:bodyPr/>
                    <a:lstStyle/>
                    <a:p>
                      <a:pPr>
                        <a:lnSpc>
                          <a:spcPct val="110000"/>
                        </a:lnSpc>
                      </a:pPr>
                      <a:r>
                        <a:rPr lang="zh-CN" altLang="en-US" sz="2000" b="0" i="0" dirty="0">
                          <a:solidFill>
                            <a:schemeClr val="tx1"/>
                          </a:solidFill>
                          <a:latin typeface="宋体" panose="02010600030101010101" pitchFamily="2" charset="-122"/>
                          <a:ea typeface="宋体" panose="02010600030101010101" pitchFamily="2" charset="-122"/>
                          <a:cs typeface="+mn-ea"/>
                          <a:sym typeface="+mn-lt"/>
                        </a:rPr>
                        <a:t>保障人权平等，允许女子参政，禁止买卖奴婢，禁止刑讯等</a:t>
                      </a:r>
                      <a:endParaRPr lang="zh-CN" altLang="en-US" sz="2000" b="0" i="0" dirty="0">
                        <a:solidFill>
                          <a:schemeClr val="tx1"/>
                        </a:solidFill>
                        <a:latin typeface="宋体" panose="02010600030101010101" pitchFamily="2" charset="-122"/>
                        <a:ea typeface="宋体" panose="02010600030101010101" pitchFamily="2" charset="-122"/>
                        <a:cs typeface="+mn-ea"/>
                        <a:sym typeface="+mn-lt"/>
                      </a:endParaRPr>
                    </a:p>
                  </a:txBody>
                  <a:tcPr marL="91444" marR="91444" marT="45699" marB="45699"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r>
              <a:tr h="560499">
                <a:tc>
                  <a:txBody>
                    <a:bodyPr/>
                    <a:lstStyle/>
                    <a:p>
                      <a:pPr algn="ctr">
                        <a:lnSpc>
                          <a:spcPct val="110000"/>
                        </a:lnSpc>
                      </a:pPr>
                      <a:r>
                        <a:rPr lang="zh-CN" altLang="en-US" sz="2000" b="1" i="0" dirty="0">
                          <a:solidFill>
                            <a:schemeClr val="bg1"/>
                          </a:solidFill>
                          <a:latin typeface="宋体" panose="02010600030101010101" pitchFamily="2" charset="-122"/>
                          <a:ea typeface="宋体" panose="02010600030101010101" pitchFamily="2" charset="-122"/>
                          <a:cs typeface="+mn-ea"/>
                          <a:sym typeface="+mn-lt"/>
                        </a:rPr>
                        <a:t>经济</a:t>
                      </a:r>
                      <a:endParaRPr lang="zh-CN" altLang="en-US" sz="2000" b="1" i="0" dirty="0">
                        <a:solidFill>
                          <a:schemeClr val="bg1"/>
                        </a:solidFill>
                        <a:latin typeface="宋体" panose="02010600030101010101" pitchFamily="2" charset="-122"/>
                        <a:ea typeface="宋体" panose="02010600030101010101" pitchFamily="2" charset="-122"/>
                        <a:cs typeface="+mn-ea"/>
                        <a:sym typeface="+mn-lt"/>
                      </a:endParaRP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c>
                  <a:txBody>
                    <a:bodyPr/>
                    <a:lstStyle/>
                    <a:p>
                      <a:pPr>
                        <a:lnSpc>
                          <a:spcPct val="110000"/>
                        </a:lnSpc>
                      </a:pPr>
                      <a:r>
                        <a:rPr lang="zh-CN" altLang="en-US" sz="2000" b="0" i="0" dirty="0">
                          <a:latin typeface="宋体" panose="02010600030101010101" pitchFamily="2" charset="-122"/>
                          <a:ea typeface="宋体" panose="02010600030101010101" pitchFamily="2" charset="-122"/>
                          <a:cs typeface="+mn-ea"/>
                          <a:sym typeface="+mn-lt"/>
                        </a:rPr>
                        <a:t>鼓励实业发展，保护私人财产和工商业者的经营活动</a:t>
                      </a:r>
                      <a:endParaRPr lang="zh-CN" altLang="en-US" sz="2000" b="0" i="0" dirty="0">
                        <a:latin typeface="宋体" panose="02010600030101010101" pitchFamily="2" charset="-122"/>
                        <a:ea typeface="宋体" panose="02010600030101010101" pitchFamily="2" charset="-122"/>
                        <a:cs typeface="+mn-ea"/>
                        <a:sym typeface="+mn-lt"/>
                      </a:endParaRP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r>
              <a:tr h="600560">
                <a:tc>
                  <a:txBody>
                    <a:bodyPr/>
                    <a:lstStyle/>
                    <a:p>
                      <a:pPr algn="ctr">
                        <a:lnSpc>
                          <a:spcPct val="110000"/>
                        </a:lnSpc>
                      </a:pPr>
                      <a:r>
                        <a:rPr lang="zh-CN" altLang="en-US" sz="2000" b="1" i="0" dirty="0">
                          <a:solidFill>
                            <a:schemeClr val="bg1"/>
                          </a:solidFill>
                          <a:latin typeface="宋体" panose="02010600030101010101" pitchFamily="2" charset="-122"/>
                          <a:ea typeface="宋体" panose="02010600030101010101" pitchFamily="2" charset="-122"/>
                          <a:cs typeface="+mn-ea"/>
                          <a:sym typeface="+mn-lt"/>
                        </a:rPr>
                        <a:t>文化</a:t>
                      </a:r>
                      <a:endParaRPr lang="zh-CN" altLang="en-US" sz="2000" b="1" i="0" dirty="0">
                        <a:solidFill>
                          <a:schemeClr val="bg1"/>
                        </a:solidFill>
                        <a:latin typeface="宋体" panose="02010600030101010101" pitchFamily="2" charset="-122"/>
                        <a:ea typeface="宋体" panose="02010600030101010101" pitchFamily="2" charset="-122"/>
                        <a:cs typeface="+mn-ea"/>
                        <a:sym typeface="+mn-lt"/>
                      </a:endParaRP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lumMod val="50000"/>
                      </a:schemeClr>
                    </a:solidFill>
                  </a:tcPr>
                </a:tc>
                <a:tc>
                  <a:txBody>
                    <a:bodyPr/>
                    <a:lstStyle/>
                    <a:p>
                      <a:pPr>
                        <a:lnSpc>
                          <a:spcPct val="110000"/>
                        </a:lnSpc>
                      </a:pPr>
                      <a:r>
                        <a:rPr lang="zh-CN" altLang="en-US" sz="2000" i="0" dirty="0">
                          <a:latin typeface="宋体" panose="02010600030101010101" pitchFamily="2" charset="-122"/>
                          <a:ea typeface="宋体" panose="02010600030101010101" pitchFamily="2" charset="-122"/>
                          <a:cs typeface="+mn-ea"/>
                          <a:sym typeface="+mn-lt"/>
                        </a:rPr>
                        <a:t>实行教育改革，提倡男女同校，改学堂为学校，废止旧教科书</a:t>
                      </a:r>
                      <a:endParaRPr lang="zh-CN" altLang="en-US" sz="2000" i="0" dirty="0">
                        <a:latin typeface="宋体" panose="02010600030101010101" pitchFamily="2" charset="-122"/>
                        <a:ea typeface="宋体" panose="02010600030101010101" pitchFamily="2" charset="-122"/>
                        <a:cs typeface="+mn-ea"/>
                        <a:sym typeface="+mn-lt"/>
                      </a:endParaRP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r>
              <a:tr h="560499">
                <a:tc>
                  <a:txBody>
                    <a:bodyPr/>
                    <a:lstStyle/>
                    <a:p>
                      <a:pPr algn="ctr">
                        <a:lnSpc>
                          <a:spcPct val="110000"/>
                        </a:lnSpc>
                      </a:pPr>
                      <a:r>
                        <a:rPr lang="zh-CN" altLang="en-US" sz="2000" b="1" i="0" dirty="0">
                          <a:solidFill>
                            <a:schemeClr val="bg1"/>
                          </a:solidFill>
                          <a:latin typeface="宋体" panose="02010600030101010101" pitchFamily="2" charset="-122"/>
                          <a:ea typeface="宋体" panose="02010600030101010101" pitchFamily="2" charset="-122"/>
                          <a:cs typeface="+mn-ea"/>
                          <a:sym typeface="+mn-lt"/>
                        </a:rPr>
                        <a:t>社会</a:t>
                      </a:r>
                      <a:endParaRPr lang="zh-CN" altLang="en-US" sz="2000" b="1" i="0" dirty="0">
                        <a:solidFill>
                          <a:schemeClr val="bg1"/>
                        </a:solidFill>
                        <a:latin typeface="宋体" panose="02010600030101010101" pitchFamily="2" charset="-122"/>
                        <a:ea typeface="宋体" panose="02010600030101010101" pitchFamily="2" charset="-122"/>
                        <a:cs typeface="+mn-ea"/>
                        <a:sym typeface="+mn-lt"/>
                      </a:endParaRP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accent1">
                        <a:lumMod val="50000"/>
                      </a:schemeClr>
                    </a:solidFill>
                  </a:tcPr>
                </a:tc>
                <a:tc>
                  <a:txBody>
                    <a:bodyPr/>
                    <a:lstStyle/>
                    <a:p>
                      <a:pPr>
                        <a:lnSpc>
                          <a:spcPct val="110000"/>
                        </a:lnSpc>
                      </a:pPr>
                      <a:r>
                        <a:rPr lang="zh-CN" altLang="en-US" sz="2000" i="0" dirty="0">
                          <a:latin typeface="宋体" panose="02010600030101010101" pitchFamily="2" charset="-122"/>
                          <a:ea typeface="宋体" panose="02010600030101010101" pitchFamily="2" charset="-122"/>
                          <a:cs typeface="+mn-ea"/>
                          <a:sym typeface="+mn-lt"/>
                        </a:rPr>
                        <a:t>提倡自由平等、友爱为纲的公民道德，革除社会陋习</a:t>
                      </a:r>
                      <a:endParaRPr lang="zh-CN" altLang="en-US" sz="2000" i="0" dirty="0">
                        <a:latin typeface="宋体" panose="02010600030101010101" pitchFamily="2" charset="-122"/>
                        <a:ea typeface="宋体" panose="02010600030101010101" pitchFamily="2" charset="-122"/>
                        <a:cs typeface="+mn-ea"/>
                        <a:sym typeface="+mn-lt"/>
                      </a:endParaRP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sp>
        <p:nvSpPr>
          <p:cNvPr id="23" name="文本框 22"/>
          <p:cNvSpPr txBox="1"/>
          <p:nvPr/>
        </p:nvSpPr>
        <p:spPr>
          <a:xfrm>
            <a:off x="6789420" y="5426075"/>
            <a:ext cx="4946015" cy="769441"/>
          </a:xfrm>
          <a:prstGeom prst="rect">
            <a:avLst/>
          </a:prstGeom>
          <a:noFill/>
          <a:ln>
            <a:solidFill>
              <a:schemeClr val="accent4">
                <a:lumMod val="50000"/>
              </a:schemeClr>
            </a:solidFill>
          </a:ln>
        </p:spPr>
        <p:txBody>
          <a:bodyPr wrap="square" rtlCol="0">
            <a:spAutoFit/>
          </a:bodyPr>
          <a:lstStyle/>
          <a:p>
            <a:r>
              <a:rPr lang="en-US" altLang="zh-CN" sz="2200" b="1" dirty="0">
                <a:solidFill>
                  <a:srgbClr val="044875"/>
                </a:solidFill>
                <a:latin typeface="+mn-ea"/>
                <a:ea typeface="+mn-ea"/>
                <a:cs typeface="微软雅黑" panose="020B0503020204020204" pitchFamily="34" charset="-122"/>
              </a:rPr>
              <a:t>2.</a:t>
            </a:r>
            <a:r>
              <a:rPr lang="zh-CN" altLang="en-US" sz="2200" b="1" dirty="0">
                <a:solidFill>
                  <a:srgbClr val="044875"/>
                </a:solidFill>
                <a:latin typeface="+mn-ea"/>
                <a:ea typeface="+mn-ea"/>
                <a:cs typeface="微软雅黑" panose="020B0503020204020204" pitchFamily="34" charset="-122"/>
              </a:rPr>
              <a:t>措施或政策：反映民族资产阶级的诉求。</a:t>
            </a:r>
            <a:endParaRPr lang="zh-CN" altLang="en-US" sz="2200" b="1" dirty="0">
              <a:solidFill>
                <a:srgbClr val="044875"/>
              </a:solidFill>
              <a:latin typeface="+mn-ea"/>
              <a:ea typeface="+mn-ea"/>
              <a:cs typeface="微软雅黑" panose="020B0503020204020204" pitchFamily="34" charset="-122"/>
            </a:endParaRPr>
          </a:p>
        </p:txBody>
      </p:sp>
      <p:grpSp>
        <p:nvGrpSpPr>
          <p:cNvPr id="35" name="组合 34"/>
          <p:cNvGrpSpPr/>
          <p:nvPr/>
        </p:nvGrpSpPr>
        <p:grpSpPr>
          <a:xfrm>
            <a:off x="78423" y="1316355"/>
            <a:ext cx="1853565" cy="5439410"/>
            <a:chOff x="60325" y="1182370"/>
            <a:chExt cx="1853565" cy="5439410"/>
          </a:xfrm>
        </p:grpSpPr>
        <p:grpSp>
          <p:nvGrpSpPr>
            <p:cNvPr id="36" name="组合 35"/>
            <p:cNvGrpSpPr/>
            <p:nvPr/>
          </p:nvGrpSpPr>
          <p:grpSpPr>
            <a:xfrm>
              <a:off x="60325" y="1182370"/>
              <a:ext cx="1853565" cy="5439410"/>
              <a:chOff x="130" y="2443"/>
              <a:chExt cx="2919" cy="8566"/>
            </a:xfrm>
            <a:solidFill>
              <a:schemeClr val="accent1">
                <a:lumMod val="50000"/>
              </a:schemeClr>
            </a:solidFill>
          </p:grpSpPr>
          <p:cxnSp>
            <p:nvCxnSpPr>
              <p:cNvPr id="38" name="直接连接符 37"/>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9" name="组合 38"/>
              <p:cNvGrpSpPr/>
              <p:nvPr/>
            </p:nvGrpSpPr>
            <p:grpSpPr>
              <a:xfrm>
                <a:off x="130" y="2443"/>
                <a:ext cx="1172" cy="8566"/>
                <a:chOff x="130" y="2435"/>
                <a:chExt cx="1172" cy="8566"/>
              </a:xfrm>
              <a:grpFill/>
            </p:grpSpPr>
            <p:cxnSp>
              <p:nvCxnSpPr>
                <p:cNvPr id="40" name="直接连接符 39"/>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1" name="组合 40"/>
                <p:cNvGrpSpPr/>
                <p:nvPr/>
              </p:nvGrpSpPr>
              <p:grpSpPr>
                <a:xfrm>
                  <a:off x="1182" y="2435"/>
                  <a:ext cx="120" cy="8566"/>
                  <a:chOff x="1182" y="2435"/>
                  <a:chExt cx="120" cy="8566"/>
                </a:xfrm>
                <a:grpFill/>
              </p:grpSpPr>
              <p:cxnSp>
                <p:nvCxnSpPr>
                  <p:cNvPr id="42" name="直接连接符 41"/>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3" name="椭圆 42"/>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7" name="文本框 36"/>
            <p:cNvSpPr txBox="1"/>
            <p:nvPr/>
          </p:nvSpPr>
          <p:spPr>
            <a:xfrm>
              <a:off x="112792" y="1484630"/>
              <a:ext cx="615553" cy="3941445"/>
            </a:xfrm>
            <a:prstGeom prst="rect">
              <a:avLst/>
            </a:prstGeom>
            <a:noFill/>
          </p:spPr>
          <p:txBody>
            <a:bodyPr vert="eaVert" wrap="square" rtlCol="0">
              <a:spAutoFit/>
            </a:bodyPr>
            <a:lstStyle/>
            <a:p>
              <a:r>
                <a:rPr lang="zh-CN" altLang="en-US" sz="2800" dirty="0" smtClean="0">
                  <a:solidFill>
                    <a:schemeClr val="accent1">
                      <a:lumMod val="50000"/>
                    </a:schemeClr>
                  </a:solidFill>
                  <a:latin typeface="黑体" panose="02010609060101010101" pitchFamily="49" charset="-122"/>
                  <a:ea typeface="黑体" panose="02010609060101010101" pitchFamily="49" charset="-122"/>
                </a:rPr>
                <a:t>二、中华民国的建立</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15717"/>
                                        </p:tgtEl>
                                        <p:attrNameLst>
                                          <p:attrName>style.visibility</p:attrName>
                                        </p:attrNameLst>
                                      </p:cBhvr>
                                      <p:to>
                                        <p:strVal val="visible"/>
                                      </p:to>
                                    </p:set>
                                    <p:animEffect transition="in" filter="diamond(in)">
                                      <p:cBhvr>
                                        <p:cTn id="7" dur="1000"/>
                                        <p:tgtEl>
                                          <p:spTgt spid="1157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65453"/>
                                        </p:tgtEl>
                                        <p:attrNameLst>
                                          <p:attrName>style.visibility</p:attrName>
                                        </p:attrNameLst>
                                      </p:cBhvr>
                                      <p:to>
                                        <p:strVal val="visible"/>
                                      </p:to>
                                    </p:set>
                                    <p:anim calcmode="lin" valueType="num">
                                      <p:cBhvr additive="base">
                                        <p:cTn id="12" dur="500" fill="hold"/>
                                        <p:tgtEl>
                                          <p:spTgt spid="565453"/>
                                        </p:tgtEl>
                                        <p:attrNameLst>
                                          <p:attrName>ppt_x</p:attrName>
                                        </p:attrNameLst>
                                      </p:cBhvr>
                                      <p:tavLst>
                                        <p:tav tm="0">
                                          <p:val>
                                            <p:strVal val="#ppt_x"/>
                                          </p:val>
                                        </p:tav>
                                        <p:tav tm="100000">
                                          <p:val>
                                            <p:strVal val="#ppt_x"/>
                                          </p:val>
                                        </p:tav>
                                      </p:tavLst>
                                    </p:anim>
                                    <p:anim calcmode="lin" valueType="num">
                                      <p:cBhvr additive="base">
                                        <p:cTn id="13" dur="500" fill="hold"/>
                                        <p:tgtEl>
                                          <p:spTgt spid="5654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strips(down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strips(downLeft)">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ldLvl="0" animBg="1"/>
      <p:bldP spid="24"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58409" y="177482"/>
            <a:ext cx="4459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848360" y="765175"/>
            <a:ext cx="393509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（二）中华民国临时约法</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15717" name="文本框 51205"/>
          <p:cNvSpPr txBox="1"/>
          <p:nvPr/>
        </p:nvSpPr>
        <p:spPr>
          <a:xfrm>
            <a:off x="5770245" y="861060"/>
            <a:ext cx="5214620" cy="984500"/>
          </a:xfrm>
          <a:prstGeom prst="rect">
            <a:avLst/>
          </a:prstGeom>
          <a:noFill/>
          <a:ln w="9525">
            <a:solidFill>
              <a:schemeClr val="tx2"/>
            </a:solidFill>
          </a:ln>
        </p:spPr>
        <p:txBody>
          <a:bodyPr wrap="square" anchor="t">
            <a:spAutoFit/>
          </a:bodyPr>
          <a:lstStyle/>
          <a:p>
            <a:pPr>
              <a:lnSpc>
                <a:spcPct val="130000"/>
              </a:lnSpc>
              <a:spcBef>
                <a:spcPct val="50000"/>
              </a:spcBef>
            </a:pPr>
            <a:r>
              <a:rPr lang="zh-CN" sz="2400" b="1" dirty="0">
                <a:solidFill>
                  <a:schemeClr val="accent2">
                    <a:lumMod val="50000"/>
                  </a:schemeClr>
                </a:solidFill>
                <a:latin typeface="宋体" panose="02010600030101010101" pitchFamily="2" charset="-122"/>
                <a:cs typeface="微软雅黑" panose="020B0503020204020204" pitchFamily="34" charset="-122"/>
              </a:rPr>
              <a:t>南京临时政府的性质</a:t>
            </a:r>
            <a:r>
              <a:rPr lang="en-US" altLang="zh-CN" sz="2400" b="1" dirty="0">
                <a:solidFill>
                  <a:schemeClr val="accent2">
                    <a:lumMod val="50000"/>
                  </a:schemeClr>
                </a:solidFill>
                <a:latin typeface="宋体" panose="02010600030101010101" pitchFamily="2" charset="-122"/>
                <a:cs typeface="微软雅黑" panose="020B0503020204020204" pitchFamily="34" charset="-122"/>
              </a:rPr>
              <a:t>——</a:t>
            </a:r>
            <a:r>
              <a:rPr lang="zh-CN" altLang="en-US" sz="2400" b="1" dirty="0">
                <a:solidFill>
                  <a:schemeClr val="accent2">
                    <a:lumMod val="50000"/>
                  </a:schemeClr>
                </a:solidFill>
                <a:latin typeface="宋体" panose="02010600030101010101" pitchFamily="2" charset="-122"/>
                <a:cs typeface="微软雅黑" panose="020B0503020204020204" pitchFamily="34" charset="-122"/>
              </a:rPr>
              <a:t>资产阶级性质的革命政权。</a:t>
            </a:r>
            <a:endParaRPr lang="zh-CN" altLang="en-US" sz="2400" b="1" dirty="0">
              <a:solidFill>
                <a:schemeClr val="accent2">
                  <a:lumMod val="50000"/>
                </a:schemeClr>
              </a:solidFill>
              <a:effectLst>
                <a:outerShdw blurRad="38100" dist="38100" dir="2700000">
                  <a:srgbClr val="C0C0C0"/>
                </a:outerShdw>
              </a:effectLst>
              <a:latin typeface="宋体" panose="02010600030101010101" pitchFamily="2" charset="-122"/>
              <a:cs typeface="微软雅黑" panose="020B0503020204020204" pitchFamily="34" charset="-122"/>
              <a:sym typeface="+mn-ea"/>
            </a:endParaRPr>
          </a:p>
        </p:txBody>
      </p:sp>
      <p:sp>
        <p:nvSpPr>
          <p:cNvPr id="24" name="文本框 23"/>
          <p:cNvSpPr txBox="1"/>
          <p:nvPr/>
        </p:nvSpPr>
        <p:spPr>
          <a:xfrm>
            <a:off x="2657475" y="5426075"/>
            <a:ext cx="6877685" cy="829945"/>
          </a:xfrm>
          <a:prstGeom prst="rect">
            <a:avLst/>
          </a:prstGeom>
          <a:noFill/>
          <a:ln>
            <a:solidFill>
              <a:schemeClr val="accent4">
                <a:lumMod val="50000"/>
              </a:schemeClr>
            </a:solidFill>
          </a:ln>
        </p:spPr>
        <p:txBody>
          <a:bodyPr wrap="square" rtlCol="0">
            <a:spAutoFit/>
          </a:bodyPr>
          <a:lstStyle/>
          <a:p>
            <a:r>
              <a:rPr lang="en-US" altLang="zh-CN" sz="2400" b="1" dirty="0">
                <a:solidFill>
                  <a:srgbClr val="044875"/>
                </a:solidFill>
                <a:latin typeface="宋体" panose="02010600030101010101" pitchFamily="2" charset="-122"/>
                <a:cs typeface="微软雅黑" panose="020B0503020204020204" pitchFamily="34" charset="-122"/>
              </a:rPr>
              <a:t>3.</a:t>
            </a:r>
            <a:r>
              <a:rPr lang="zh-CN" altLang="en-US" sz="2400" b="1" dirty="0">
                <a:solidFill>
                  <a:srgbClr val="044875"/>
                </a:solidFill>
                <a:latin typeface="宋体" panose="02010600030101010101" pitchFamily="2" charset="-122"/>
                <a:cs typeface="微软雅黑" panose="020B0503020204020204" pitchFamily="34" charset="-122"/>
              </a:rPr>
              <a:t>根本大法《中华民国临时约法》：中国历史上第一部具有资产阶级共和国宪法性质的法典。</a:t>
            </a:r>
            <a:endParaRPr lang="zh-CN" altLang="en-US" sz="2400" b="1" dirty="0">
              <a:solidFill>
                <a:srgbClr val="044875"/>
              </a:solidFill>
              <a:latin typeface="宋体" panose="02010600030101010101" pitchFamily="2" charset="-122"/>
              <a:cs typeface="微软雅黑" panose="020B0503020204020204" pitchFamily="34" charset="-122"/>
            </a:endParaRPr>
          </a:p>
        </p:txBody>
      </p:sp>
      <p:pic>
        <p:nvPicPr>
          <p:cNvPr id="5" name="图片 4" descr="中华民国临时约法"/>
          <p:cNvPicPr>
            <a:picLocks noChangeAspect="1"/>
          </p:cNvPicPr>
          <p:nvPr/>
        </p:nvPicPr>
        <p:blipFill>
          <a:blip r:embed="rId1"/>
          <a:stretch>
            <a:fillRect/>
          </a:stretch>
        </p:blipFill>
        <p:spPr>
          <a:xfrm>
            <a:off x="998220" y="1751330"/>
            <a:ext cx="3332480" cy="3355340"/>
          </a:xfrm>
          <a:prstGeom prst="rect">
            <a:avLst/>
          </a:prstGeom>
        </p:spPr>
      </p:pic>
      <p:sp>
        <p:nvSpPr>
          <p:cNvPr id="197637" name="文本框 197636"/>
          <p:cNvSpPr txBox="1"/>
          <p:nvPr/>
        </p:nvSpPr>
        <p:spPr>
          <a:xfrm>
            <a:off x="4768850" y="2374265"/>
            <a:ext cx="7217410" cy="2491740"/>
          </a:xfrm>
          <a:prstGeom prst="rect">
            <a:avLst/>
          </a:prstGeom>
          <a:noFill/>
          <a:ln w="28575" cap="flat" cmpd="sng">
            <a:solidFill>
              <a:schemeClr val="accent1">
                <a:lumMod val="50000"/>
              </a:schemeClr>
            </a:solidFill>
            <a:prstDash val="sysDash"/>
            <a:miter/>
            <a:headEnd type="none" w="med" len="med"/>
            <a:tailEnd type="none" w="med" len="med"/>
          </a:ln>
        </p:spPr>
        <p:txBody>
          <a:bodyPr wrap="square">
            <a:spAutoFit/>
          </a:bodyPr>
          <a:lstStyle/>
          <a:p>
            <a:pPr>
              <a:spcBef>
                <a:spcPct val="50000"/>
              </a:spcBef>
              <a:buClr>
                <a:schemeClr val="bg1"/>
              </a:buClr>
            </a:pPr>
            <a:endParaRPr lang="zh-CN" altLang="en-US" sz="2400" b="1"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50000"/>
              </a:spcBef>
              <a:buClr>
                <a:srgbClr val="000000"/>
              </a:buClr>
              <a:buFont typeface="Wingdings" panose="05000000000000000000" pitchFamily="2" charset="2"/>
              <a:buChar char="Ø"/>
            </a:pPr>
            <a:r>
              <a:rPr lang="zh-CN" altLang="en-US" sz="2400" dirty="0">
                <a:solidFill>
                  <a:srgbClr val="044875"/>
                </a:solidFill>
                <a:latin typeface="宋体" panose="02010600030101010101" pitchFamily="2" charset="-122"/>
                <a:cs typeface="微软雅黑" panose="020B0503020204020204" pitchFamily="34" charset="-122"/>
              </a:rPr>
              <a:t>规定了中华民国的</a:t>
            </a:r>
            <a:r>
              <a:rPr lang="zh-CN" altLang="en-US" sz="2400" b="1" dirty="0">
                <a:solidFill>
                  <a:srgbClr val="044875"/>
                </a:solidFill>
                <a:latin typeface="宋体" panose="02010600030101010101" pitchFamily="2" charset="-122"/>
                <a:cs typeface="微软雅黑" panose="020B0503020204020204" pitchFamily="34" charset="-122"/>
              </a:rPr>
              <a:t>国体</a:t>
            </a:r>
            <a:r>
              <a:rPr lang="zh-CN" altLang="en-US" sz="2400" dirty="0">
                <a:solidFill>
                  <a:srgbClr val="044875"/>
                </a:solidFill>
                <a:latin typeface="宋体" panose="02010600030101010101" pitchFamily="2" charset="-122"/>
                <a:cs typeface="微软雅黑" panose="020B0503020204020204" pitchFamily="34" charset="-122"/>
              </a:rPr>
              <a:t>（中华民国之主权属于国民全体）</a:t>
            </a:r>
            <a:r>
              <a:rPr lang="zh-CN" altLang="en-US" sz="2400" dirty="0">
                <a:solidFill>
                  <a:srgbClr val="044875"/>
                </a:solidFill>
                <a:latin typeface="宋体" panose="02010600030101010101" pitchFamily="2" charset="-122"/>
                <a:cs typeface="微软雅黑" panose="020B0503020204020204" pitchFamily="34" charset="-122"/>
                <a:sym typeface="+mn-ea"/>
              </a:rPr>
              <a:t>；</a:t>
            </a:r>
            <a:endParaRPr lang="zh-CN" altLang="en-US" sz="2400" dirty="0">
              <a:solidFill>
                <a:srgbClr val="044875"/>
              </a:solidFill>
              <a:latin typeface="宋体" panose="02010600030101010101" pitchFamily="2" charset="-122"/>
              <a:cs typeface="微软雅黑" panose="020B0503020204020204" pitchFamily="34" charset="-122"/>
            </a:endParaRPr>
          </a:p>
          <a:p>
            <a:pPr>
              <a:spcBef>
                <a:spcPct val="50000"/>
              </a:spcBef>
              <a:buClr>
                <a:srgbClr val="000000"/>
              </a:buClr>
              <a:buFont typeface="Wingdings" panose="05000000000000000000" pitchFamily="2" charset="2"/>
              <a:buChar char="Ø"/>
            </a:pPr>
            <a:r>
              <a:rPr lang="zh-CN" altLang="en-US" sz="2400" dirty="0">
                <a:solidFill>
                  <a:srgbClr val="044875"/>
                </a:solidFill>
                <a:latin typeface="宋体" panose="02010600030101010101" pitchFamily="2" charset="-122"/>
                <a:cs typeface="微软雅黑" panose="020B0503020204020204" pitchFamily="34" charset="-122"/>
              </a:rPr>
              <a:t>规定了中华民国的</a:t>
            </a:r>
            <a:r>
              <a:rPr lang="zh-CN" altLang="en-US" sz="2400" b="1" dirty="0">
                <a:solidFill>
                  <a:srgbClr val="044875"/>
                </a:solidFill>
                <a:latin typeface="宋体" panose="02010600030101010101" pitchFamily="2" charset="-122"/>
                <a:cs typeface="微软雅黑" panose="020B0503020204020204" pitchFamily="34" charset="-122"/>
              </a:rPr>
              <a:t>政体</a:t>
            </a:r>
            <a:r>
              <a:rPr lang="zh-CN" altLang="en-US" sz="2400" dirty="0">
                <a:solidFill>
                  <a:srgbClr val="044875"/>
                </a:solidFill>
                <a:latin typeface="宋体" panose="02010600030101010101" pitchFamily="2" charset="-122"/>
                <a:cs typeface="微软雅黑" panose="020B0503020204020204" pitchFamily="34" charset="-122"/>
              </a:rPr>
              <a:t>（内阁、法院、参议院）；</a:t>
            </a:r>
            <a:endParaRPr lang="zh-CN" altLang="en-US" sz="2400" dirty="0">
              <a:solidFill>
                <a:srgbClr val="044875"/>
              </a:solidFill>
              <a:latin typeface="宋体" panose="02010600030101010101" pitchFamily="2" charset="-122"/>
              <a:cs typeface="微软雅黑" panose="020B0503020204020204" pitchFamily="34" charset="-122"/>
            </a:endParaRPr>
          </a:p>
          <a:p>
            <a:pPr>
              <a:spcBef>
                <a:spcPct val="50000"/>
              </a:spcBef>
              <a:buClr>
                <a:srgbClr val="000000"/>
              </a:buClr>
              <a:buFont typeface="Wingdings" panose="05000000000000000000" pitchFamily="2" charset="2"/>
              <a:buChar char="Ø"/>
            </a:pPr>
            <a:r>
              <a:rPr lang="zh-CN" altLang="en-US" sz="2400" dirty="0">
                <a:solidFill>
                  <a:srgbClr val="044875"/>
                </a:solidFill>
                <a:latin typeface="宋体" panose="02010600030101010101" pitchFamily="2" charset="-122"/>
                <a:cs typeface="微软雅黑" panose="020B0503020204020204" pitchFamily="34" charset="-122"/>
              </a:rPr>
              <a:t>规定了中华民国国民的一系列</a:t>
            </a:r>
            <a:r>
              <a:rPr lang="zh-CN" altLang="en-US" sz="2400" b="1" dirty="0">
                <a:solidFill>
                  <a:srgbClr val="044875"/>
                </a:solidFill>
                <a:latin typeface="宋体" panose="02010600030101010101" pitchFamily="2" charset="-122"/>
                <a:cs typeface="微软雅黑" panose="020B0503020204020204" pitchFamily="34" charset="-122"/>
              </a:rPr>
              <a:t>民主权利</a:t>
            </a:r>
            <a:r>
              <a:rPr lang="zh-CN" altLang="en-US" sz="24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accent4">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1" name="组合 20"/>
          <p:cNvGrpSpPr/>
          <p:nvPr/>
        </p:nvGrpSpPr>
        <p:grpSpPr>
          <a:xfrm>
            <a:off x="78423" y="1316355"/>
            <a:ext cx="1853565" cy="5439410"/>
            <a:chOff x="60325" y="1182370"/>
            <a:chExt cx="1853565" cy="5439410"/>
          </a:xfrm>
        </p:grpSpPr>
        <p:grpSp>
          <p:nvGrpSpPr>
            <p:cNvPr id="22" name="组合 21"/>
            <p:cNvGrpSpPr/>
            <p:nvPr/>
          </p:nvGrpSpPr>
          <p:grpSpPr>
            <a:xfrm>
              <a:off x="60325" y="1182370"/>
              <a:ext cx="1853565" cy="5439410"/>
              <a:chOff x="130" y="2443"/>
              <a:chExt cx="2919" cy="8566"/>
            </a:xfrm>
            <a:solidFill>
              <a:schemeClr val="accent1">
                <a:lumMod val="50000"/>
              </a:schemeClr>
            </a:solidFill>
          </p:grpSpPr>
          <p:cxnSp>
            <p:nvCxnSpPr>
              <p:cNvPr id="25" name="直接连接符 24"/>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7" name="组合 26"/>
              <p:cNvGrpSpPr/>
              <p:nvPr/>
            </p:nvGrpSpPr>
            <p:grpSpPr>
              <a:xfrm>
                <a:off x="130" y="2443"/>
                <a:ext cx="1172" cy="8566"/>
                <a:chOff x="130" y="2435"/>
                <a:chExt cx="1172" cy="8566"/>
              </a:xfrm>
              <a:grpFill/>
            </p:grpSpPr>
            <p:cxnSp>
              <p:nvCxnSpPr>
                <p:cNvPr id="28" name="直接连接符 27"/>
                <p:cNvCxnSpPr/>
                <p:nvPr/>
              </p:nvCxnSpPr>
              <p:spPr>
                <a:xfrm flipH="1">
                  <a:off x="130"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 name="文本框 22"/>
            <p:cNvSpPr txBox="1"/>
            <p:nvPr/>
          </p:nvSpPr>
          <p:spPr>
            <a:xfrm>
              <a:off x="112792" y="1484630"/>
              <a:ext cx="615553" cy="3941445"/>
            </a:xfrm>
            <a:prstGeom prst="rect">
              <a:avLst/>
            </a:prstGeom>
            <a:noFill/>
          </p:spPr>
          <p:txBody>
            <a:bodyPr vert="eaVert" wrap="square" rtlCol="0">
              <a:spAutoFit/>
            </a:bodyPr>
            <a:lstStyle/>
            <a:p>
              <a:r>
                <a:rPr lang="zh-CN" altLang="en-US" sz="2800" dirty="0" smtClean="0">
                  <a:solidFill>
                    <a:schemeClr val="accent1">
                      <a:lumMod val="50000"/>
                    </a:schemeClr>
                  </a:solidFill>
                  <a:latin typeface="黑体" panose="02010609060101010101" pitchFamily="49" charset="-122"/>
                  <a:ea typeface="黑体" panose="02010609060101010101" pitchFamily="49" charset="-122"/>
                </a:rPr>
                <a:t>二、中华民国的建立</a:t>
              </a:r>
              <a:endParaRPr lang="zh-CN" altLang="en-US" sz="2800"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7637"/>
                                        </p:tgtEl>
                                        <p:attrNameLst>
                                          <p:attrName>style.visibility</p:attrName>
                                        </p:attrNameLst>
                                      </p:cBhvr>
                                      <p:to>
                                        <p:strVal val="visible"/>
                                      </p:to>
                                    </p:set>
                                    <p:animEffect transition="in" filter="barn(inVertical)">
                                      <p:cBhvr>
                                        <p:cTn id="11" dur="500"/>
                                        <p:tgtEl>
                                          <p:spTgt spid="19763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000" fill="hold">
                                          <p:stCondLst>
                                            <p:cond delay="0"/>
                                          </p:stCondLst>
                                        </p:cTn>
                                        <p:tgtEl>
                                          <p:spTgt spid="115717"/>
                                        </p:tgtEl>
                                        <p:attrNameLst>
                                          <p:attrName>style.visibility</p:attrName>
                                        </p:attrNameLst>
                                      </p:cBhvr>
                                      <p:to>
                                        <p:strVal val="visible"/>
                                      </p:to>
                                    </p:set>
                                    <p:animEffect transition="in" filter="diamond(in)">
                                      <p:cBhvr>
                                        <p:cTn id="21" dur="1000"/>
                                        <p:tgtEl>
                                          <p:spTgt spid="115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ldLvl="0" animBg="1"/>
      <p:bldP spid="24" grpId="0" bldLvl="0" animBg="1"/>
      <p:bldP spid="1976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592050" y="92075"/>
            <a:ext cx="4459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70485" y="1393825"/>
            <a:ext cx="1886585" cy="5439410"/>
            <a:chOff x="77" y="2443"/>
            <a:chExt cx="2971" cy="8566"/>
          </a:xfrm>
          <a:solidFill>
            <a:schemeClr val="accent4">
              <a:lumMod val="50000"/>
            </a:schemeClr>
          </a:solidFill>
        </p:grpSpPr>
        <p:cxnSp>
          <p:nvCxnSpPr>
            <p:cNvPr id="13" name="直接连接符 1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12792" y="1824990"/>
            <a:ext cx="615553" cy="461518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三、辛亥革命的历史意义</a:t>
            </a:r>
            <a:endParaRPr lang="zh-CN" altLang="en-US" sz="2800" dirty="0">
              <a:solidFill>
                <a:srgbClr val="044875"/>
              </a:solidFill>
              <a:latin typeface="黑体" panose="02010609060101010101" pitchFamily="49" charset="-122"/>
              <a:ea typeface="黑体" panose="02010609060101010101" pitchFamily="49" charset="-122"/>
            </a:endParaRPr>
          </a:p>
        </p:txBody>
      </p:sp>
      <p:sp>
        <p:nvSpPr>
          <p:cNvPr id="197637" name="文本框 197636"/>
          <p:cNvSpPr txBox="1"/>
          <p:nvPr/>
        </p:nvSpPr>
        <p:spPr>
          <a:xfrm>
            <a:off x="1137285" y="847725"/>
            <a:ext cx="5332095" cy="1363065"/>
          </a:xfrm>
          <a:prstGeom prst="rect">
            <a:avLst/>
          </a:prstGeom>
          <a:noFill/>
          <a:ln w="28575" cap="flat" cmpd="sng">
            <a:solidFill>
              <a:schemeClr val="tx2">
                <a:lumMod val="50000"/>
              </a:schemeClr>
            </a:solidFill>
            <a:prstDash val="sysDash"/>
            <a:miter/>
            <a:headEnd type="none" w="med" len="med"/>
            <a:tailEnd type="none" w="med" len="med"/>
          </a:ln>
        </p:spPr>
        <p:txBody>
          <a:bodyPr wrap="square">
            <a:spAutoFit/>
          </a:bodyPr>
          <a:lstStyle/>
          <a:p>
            <a:pPr>
              <a:lnSpc>
                <a:spcPct val="120000"/>
              </a:lnSpc>
              <a:spcBef>
                <a:spcPct val="50000"/>
              </a:spcBef>
              <a:buClr>
                <a:schemeClr val="bg1"/>
              </a:buClr>
            </a:pPr>
            <a:r>
              <a:rPr lang="zh-CN" altLang="en-US" sz="2400" dirty="0">
                <a:solidFill>
                  <a:srgbClr val="044875"/>
                </a:solidFill>
                <a:latin typeface="宋体" panose="02010600030101010101" pitchFamily="2" charset="-122"/>
                <a:cs typeface="微软雅黑" panose="020B0503020204020204" pitchFamily="34" charset="-122"/>
              </a:rPr>
              <a:t>党的十五大对辛亥革命予以高度评价：“辛亥革命是20世纪中国的第一次历史性巨变”。</a:t>
            </a:r>
            <a:endParaRPr lang="zh-CN" altLang="en-US" sz="2400" dirty="0">
              <a:solidFill>
                <a:srgbClr val="044875"/>
              </a:solidFill>
              <a:latin typeface="宋体" panose="02010600030101010101" pitchFamily="2" charset="-122"/>
              <a:cs typeface="微软雅黑" panose="020B0503020204020204" pitchFamily="34" charset="-122"/>
            </a:endParaRPr>
          </a:p>
        </p:txBody>
      </p:sp>
      <p:pic>
        <p:nvPicPr>
          <p:cNvPr id="35841" name="内容占位符 609284" descr="3154771538974580255"/>
          <p:cNvPicPr>
            <a:picLocks noGrp="1" noRot="1" noChangeAspect="1"/>
          </p:cNvPicPr>
          <p:nvPr/>
        </p:nvPicPr>
        <p:blipFill>
          <a:blip r:embed="rId1"/>
          <a:stretch>
            <a:fillRect/>
          </a:stretch>
        </p:blipFill>
        <p:spPr>
          <a:xfrm>
            <a:off x="4775835" y="3984625"/>
            <a:ext cx="3992880" cy="2474595"/>
          </a:xfrm>
          <a:prstGeom prst="rect">
            <a:avLst/>
          </a:prstGeom>
          <a:noFill/>
          <a:ln w="9525">
            <a:noFill/>
          </a:ln>
        </p:spPr>
      </p:pic>
      <p:pic>
        <p:nvPicPr>
          <p:cNvPr id="38913" name="内容占位符 615428" descr="11291_45894_1256636599516"/>
          <p:cNvPicPr>
            <a:picLocks noGrp="1" noRot="1" noChangeAspect="1"/>
          </p:cNvPicPr>
          <p:nvPr/>
        </p:nvPicPr>
        <p:blipFill>
          <a:blip r:embed="rId2"/>
          <a:stretch>
            <a:fillRect/>
          </a:stretch>
        </p:blipFill>
        <p:spPr>
          <a:xfrm>
            <a:off x="7200265" y="618490"/>
            <a:ext cx="3034030" cy="3293110"/>
          </a:xfrm>
          <a:prstGeom prst="rect">
            <a:avLst/>
          </a:prstGeom>
          <a:noFill/>
          <a:ln w="9525">
            <a:noFill/>
          </a:ln>
        </p:spPr>
      </p:pic>
      <p:pic>
        <p:nvPicPr>
          <p:cNvPr id="87048" name="图片 87047"/>
          <p:cNvPicPr>
            <a:picLocks noChangeAspect="1"/>
          </p:cNvPicPr>
          <p:nvPr/>
        </p:nvPicPr>
        <p:blipFill>
          <a:blip r:embed="rId3"/>
          <a:stretch>
            <a:fillRect/>
          </a:stretch>
        </p:blipFill>
        <p:spPr>
          <a:xfrm>
            <a:off x="805815" y="2743200"/>
            <a:ext cx="3771265" cy="2512060"/>
          </a:xfrm>
          <a:prstGeom prst="rect">
            <a:avLst/>
          </a:prstGeom>
          <a:noFill/>
          <a:ln w="9525">
            <a:noFill/>
          </a:ln>
        </p:spPr>
      </p:pic>
      <p:sp>
        <p:nvSpPr>
          <p:cNvPr id="12" name="矩形标注 11"/>
          <p:cNvSpPr/>
          <p:nvPr/>
        </p:nvSpPr>
        <p:spPr>
          <a:xfrm>
            <a:off x="1411605" y="5847715"/>
            <a:ext cx="2297430" cy="592455"/>
          </a:xfrm>
          <a:prstGeom prst="wedgeRectCallout">
            <a:avLst>
              <a:gd name="adj1" fmla="val 24743"/>
              <a:gd name="adj2" fmla="val -150214"/>
            </a:avLst>
          </a:prstGeom>
          <a:solidFill>
            <a:schemeClr val="bg1"/>
          </a:solidFill>
          <a:ln w="9525" cap="flat" cmpd="sng">
            <a:solidFill>
              <a:schemeClr val="accent1">
                <a:lumMod val="50000"/>
              </a:schemeClr>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mn-ea"/>
                <a:ea typeface="+mn-ea"/>
                <a:cs typeface="楷体" panose="02010609060101010101" charset="-122"/>
                <a:sym typeface="+mn-ea"/>
              </a:rPr>
              <a:t>飘扬的五色旗</a:t>
            </a:r>
            <a:endParaRPr lang="zh-CN" sz="2400" b="1" dirty="0">
              <a:solidFill>
                <a:srgbClr val="044875"/>
              </a:solidFill>
              <a:latin typeface="+mn-ea"/>
              <a:ea typeface="+mn-ea"/>
              <a:cs typeface="楷体" panose="02010609060101010101" charset="-122"/>
              <a:sym typeface="+mn-ea"/>
            </a:endParaRPr>
          </a:p>
        </p:txBody>
      </p:sp>
      <p:sp>
        <p:nvSpPr>
          <p:cNvPr id="6" name="矩形标注 5"/>
          <p:cNvSpPr/>
          <p:nvPr/>
        </p:nvSpPr>
        <p:spPr>
          <a:xfrm>
            <a:off x="9269095" y="5255260"/>
            <a:ext cx="2297430" cy="592455"/>
          </a:xfrm>
          <a:prstGeom prst="wedgeRectCallout">
            <a:avLst>
              <a:gd name="adj1" fmla="val -71448"/>
              <a:gd name="adj2" fmla="val 13772"/>
            </a:avLst>
          </a:prstGeom>
          <a:solidFill>
            <a:schemeClr val="bg1"/>
          </a:solidFill>
          <a:ln w="9525" cap="flat" cmpd="sng">
            <a:solidFill>
              <a:schemeClr val="accent1">
                <a:lumMod val="50000"/>
              </a:schemeClr>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宋体" panose="02010600030101010101" pitchFamily="2" charset="-122"/>
                <a:cs typeface="楷体" panose="02010609060101010101" charset="-122"/>
                <a:sym typeface="+mn-ea"/>
              </a:rPr>
              <a:t>缠足？残足？</a:t>
            </a:r>
            <a:endParaRPr lang="zh-CN" sz="2400" b="1" dirty="0">
              <a:solidFill>
                <a:srgbClr val="044875"/>
              </a:solidFill>
              <a:latin typeface="宋体" panose="02010600030101010101" pitchFamily="2" charset="-122"/>
              <a:cs typeface="楷体" panose="02010609060101010101" charset="-122"/>
              <a:sym typeface="+mn-ea"/>
            </a:endParaRPr>
          </a:p>
        </p:txBody>
      </p:sp>
      <p:sp>
        <p:nvSpPr>
          <p:cNvPr id="11" name="矩形标注 10"/>
          <p:cNvSpPr/>
          <p:nvPr/>
        </p:nvSpPr>
        <p:spPr>
          <a:xfrm>
            <a:off x="10984389" y="2576830"/>
            <a:ext cx="1135380" cy="592455"/>
          </a:xfrm>
          <a:prstGeom prst="wedgeRectCallout">
            <a:avLst>
              <a:gd name="adj1" fmla="val -106152"/>
              <a:gd name="adj2" fmla="val 10557"/>
            </a:avLst>
          </a:prstGeom>
          <a:solidFill>
            <a:schemeClr val="bg1"/>
          </a:solidFill>
          <a:ln w="9525" cap="flat" cmpd="sng">
            <a:solidFill>
              <a:schemeClr val="accent1">
                <a:lumMod val="50000"/>
              </a:schemeClr>
            </a:solidFill>
            <a:prstDash val="solid"/>
            <a:miter/>
            <a:headEnd type="none" w="med" len="med"/>
            <a:tailEnd type="none" w="med" len="med"/>
          </a:ln>
        </p:spPr>
        <p:txBody>
          <a:bodyPr/>
          <a:lstStyle/>
          <a:p>
            <a:pPr lvl="0" algn="ctr" eaLnBrk="1" fontAlgn="base" hangingPunct="1">
              <a:lnSpc>
                <a:spcPct val="130000"/>
              </a:lnSpc>
              <a:buClr>
                <a:srgbClr val="000000"/>
              </a:buClr>
            </a:pPr>
            <a:r>
              <a:rPr lang="zh-CN" sz="2400" b="1" dirty="0">
                <a:solidFill>
                  <a:srgbClr val="044875"/>
                </a:solidFill>
                <a:latin typeface="+mn-ea"/>
                <a:ea typeface="+mn-ea"/>
                <a:cs typeface="楷体" panose="02010609060101010101" charset="-122"/>
                <a:sym typeface="+mn-ea"/>
              </a:rPr>
              <a:t>剪辫</a:t>
            </a:r>
            <a:endParaRPr lang="zh-CN" sz="2400" b="1" dirty="0">
              <a:solidFill>
                <a:srgbClr val="044875"/>
              </a:solidFill>
              <a:latin typeface="+mn-ea"/>
              <a:ea typeface="+mn-ea"/>
              <a:cs typeface="楷体" panose="0201060906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4" presetClass="entr" presetSubtype="16" fill="hold" grpId="0" nodeType="withEffect">
                                  <p:stCondLst>
                                    <p:cond delay="0"/>
                                  </p:stCondLst>
                                  <p:childTnLst>
                                    <p:set>
                                      <p:cBhvr>
                                        <p:cTn id="9" dur="500" fill="hold">
                                          <p:stCondLst>
                                            <p:cond delay="0"/>
                                          </p:stCondLst>
                                        </p:cTn>
                                        <p:tgtEl>
                                          <p:spTgt spid="197637"/>
                                        </p:tgtEl>
                                        <p:attrNameLst>
                                          <p:attrName>style.visibility</p:attrName>
                                        </p:attrNameLst>
                                      </p:cBhvr>
                                      <p:to>
                                        <p:strVal val="visible"/>
                                      </p:to>
                                    </p:set>
                                    <p:animEffect transition="in" filter="box(in)">
                                      <p:cBhvr>
                                        <p:cTn id="10" dur="500"/>
                                        <p:tgtEl>
                                          <p:spTgt spid="19763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7048"/>
                                        </p:tgtEl>
                                        <p:attrNameLst>
                                          <p:attrName>style.visibility</p:attrName>
                                        </p:attrNameLst>
                                      </p:cBhvr>
                                      <p:to>
                                        <p:strVal val="visible"/>
                                      </p:to>
                                    </p:set>
                                    <p:animEffect transition="in" filter="barn(inVertical)">
                                      <p:cBhvr>
                                        <p:cTn id="15" dur="500"/>
                                        <p:tgtEl>
                                          <p:spTgt spid="8704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1"/>
                                        </p:tgtEl>
                                        <p:attrNameLst>
                                          <p:attrName>style.visibility</p:attrName>
                                        </p:attrNameLst>
                                      </p:cBhvr>
                                      <p:to>
                                        <p:strVal val="visible"/>
                                      </p:to>
                                    </p:set>
                                  </p:childTnLst>
                                </p:cTn>
                              </p:par>
                              <p:par>
                                <p:cTn id="23" presetID="22" presetClass="entr" presetSubtype="2"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8913"/>
                                        </p:tgtEl>
                                        <p:attrNameLst>
                                          <p:attrName>style.visibility</p:attrName>
                                        </p:attrNameLst>
                                      </p:cBhvr>
                                      <p:to>
                                        <p:strVal val="visible"/>
                                      </p:to>
                                    </p:set>
                                    <p:animEffect transition="in" filter="blinds(horizontal)">
                                      <p:cBhvr>
                                        <p:cTn id="30" dur="500"/>
                                        <p:tgtEl>
                                          <p:spTgt spid="3891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right)">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7637" grpId="0" animBg="1"/>
      <p:bldP spid="12" grpId="0" bldLvl="0" animBg="1"/>
      <p:bldP spid="6" grpId="0" bldLvl="0" animBg="1"/>
      <p:bldP spid="1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713826" y="137477"/>
            <a:ext cx="4459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第二节  辛亥革命与建立民国</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37" name="圆角矩形 36"/>
          <p:cNvSpPr/>
          <p:nvPr/>
        </p:nvSpPr>
        <p:spPr>
          <a:xfrm>
            <a:off x="1012825" y="708660"/>
            <a:ext cx="8602980" cy="239141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7"/>
          <p:cNvSpPr>
            <a:spLocks noChangeArrowheads="1"/>
          </p:cNvSpPr>
          <p:nvPr/>
        </p:nvSpPr>
        <p:spPr bwMode="auto">
          <a:xfrm>
            <a:off x="1409700" y="993775"/>
            <a:ext cx="7627620" cy="167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60000"/>
              </a:lnSpc>
              <a:spcBef>
                <a:spcPts val="0"/>
              </a:spcBef>
              <a:spcAft>
                <a:spcPts val="0"/>
              </a:spcAft>
              <a:defRPr/>
            </a:pPr>
            <a:r>
              <a:rPr lang="en-US" altLang="zh-CN" sz="2400" dirty="0">
                <a:solidFill>
                  <a:schemeClr val="accent4">
                    <a:lumMod val="75000"/>
                  </a:schemeClr>
                </a:solidFill>
                <a:latin typeface="+mn-ea"/>
                <a:ea typeface="+mn-ea"/>
                <a:cs typeface="微软雅黑" panose="020B0503020204020204" pitchFamily="34" charset="-122"/>
              </a:rPr>
              <a:t>1.</a:t>
            </a:r>
            <a:r>
              <a:rPr lang="zh-CN" altLang="en-US" sz="2400" dirty="0">
                <a:solidFill>
                  <a:schemeClr val="accent4">
                    <a:lumMod val="75000"/>
                  </a:schemeClr>
                </a:solidFill>
                <a:latin typeface="+mn-ea"/>
                <a:ea typeface="+mn-ea"/>
                <a:cs typeface="微软雅黑" panose="020B0503020204020204" pitchFamily="34" charset="-122"/>
              </a:rPr>
              <a:t>辛亥革命</a:t>
            </a:r>
            <a:r>
              <a:rPr lang="zh-CN" altLang="en-US" sz="2400" dirty="0">
                <a:solidFill>
                  <a:srgbClr val="002060"/>
                </a:solidFill>
                <a:latin typeface="+mn-ea"/>
                <a:ea typeface="+mn-ea"/>
                <a:cs typeface="微软雅黑" panose="020B0503020204020204" pitchFamily="34" charset="-122"/>
              </a:rPr>
              <a:t>推翻</a:t>
            </a:r>
            <a:r>
              <a:rPr lang="zh-CN" altLang="en-US" sz="2400" dirty="0">
                <a:solidFill>
                  <a:schemeClr val="accent4">
                    <a:lumMod val="75000"/>
                  </a:schemeClr>
                </a:solidFill>
                <a:latin typeface="+mn-ea"/>
                <a:ea typeface="+mn-ea"/>
                <a:cs typeface="微软雅黑" panose="020B0503020204020204" pitchFamily="34" charset="-122"/>
              </a:rPr>
              <a:t>了封建势力的政治代表、帝国主义在中国的代理人——</a:t>
            </a:r>
            <a:r>
              <a:rPr lang="zh-CN" altLang="en-US" sz="2400" dirty="0">
                <a:solidFill>
                  <a:srgbClr val="002060"/>
                </a:solidFill>
                <a:latin typeface="+mn-ea"/>
                <a:ea typeface="+mn-ea"/>
                <a:cs typeface="微软雅黑" panose="020B0503020204020204" pitchFamily="34" charset="-122"/>
              </a:rPr>
              <a:t>清王朝</a:t>
            </a:r>
            <a:r>
              <a:rPr lang="zh-CN" altLang="en-US" sz="2400" dirty="0">
                <a:solidFill>
                  <a:schemeClr val="accent4">
                    <a:lumMod val="75000"/>
                  </a:schemeClr>
                </a:solidFill>
                <a:latin typeface="+mn-ea"/>
                <a:ea typeface="+mn-ea"/>
                <a:cs typeface="微软雅黑" panose="020B0503020204020204" pitchFamily="34" charset="-122"/>
              </a:rPr>
              <a:t>的统治，沉重打击了</a:t>
            </a:r>
            <a:r>
              <a:rPr lang="zh-CN" altLang="en-US" sz="2400" dirty="0">
                <a:solidFill>
                  <a:srgbClr val="002060"/>
                </a:solidFill>
                <a:latin typeface="+mn-ea"/>
                <a:ea typeface="+mn-ea"/>
                <a:cs typeface="微软雅黑" panose="020B0503020204020204" pitchFamily="34" charset="-122"/>
              </a:rPr>
              <a:t>中外反动</a:t>
            </a:r>
            <a:r>
              <a:rPr lang="zh-CN" altLang="en-US" sz="2400" dirty="0">
                <a:solidFill>
                  <a:schemeClr val="accent4">
                    <a:lumMod val="75000"/>
                  </a:schemeClr>
                </a:solidFill>
                <a:latin typeface="+mn-ea"/>
                <a:ea typeface="+mn-ea"/>
                <a:cs typeface="微软雅黑" panose="020B0503020204020204" pitchFamily="34" charset="-122"/>
              </a:rPr>
              <a:t>势力，使中国反动统治者在政治上乱了阵脚。</a:t>
            </a:r>
            <a:endParaRPr lang="zh-CN" altLang="en-US" sz="2400" dirty="0">
              <a:solidFill>
                <a:schemeClr val="accent4">
                  <a:lumMod val="75000"/>
                </a:schemeClr>
              </a:solidFill>
              <a:latin typeface="+mn-ea"/>
              <a:ea typeface="+mn-ea"/>
              <a:cs typeface="微软雅黑" panose="020B0503020204020204" pitchFamily="34" charset="-122"/>
            </a:endParaRPr>
          </a:p>
        </p:txBody>
      </p:sp>
      <p:sp>
        <p:nvSpPr>
          <p:cNvPr id="10" name="圆角矩形 9"/>
          <p:cNvSpPr/>
          <p:nvPr/>
        </p:nvSpPr>
        <p:spPr>
          <a:xfrm>
            <a:off x="1252855" y="1470025"/>
            <a:ext cx="8602980" cy="247650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7"/>
          <p:cNvSpPr>
            <a:spLocks noChangeArrowheads="1"/>
          </p:cNvSpPr>
          <p:nvPr/>
        </p:nvSpPr>
        <p:spPr bwMode="auto">
          <a:xfrm>
            <a:off x="1740535" y="1822450"/>
            <a:ext cx="7627620" cy="167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60000"/>
              </a:lnSpc>
              <a:spcBef>
                <a:spcPts val="0"/>
              </a:spcBef>
              <a:spcAft>
                <a:spcPts val="0"/>
              </a:spcAft>
              <a:defRPr/>
            </a:pPr>
            <a:r>
              <a:rPr lang="zh-CN" altLang="en-US" sz="2400" dirty="0">
                <a:solidFill>
                  <a:schemeClr val="accent4">
                    <a:lumMod val="75000"/>
                  </a:schemeClr>
                </a:solidFill>
                <a:latin typeface="+mn-ea"/>
                <a:ea typeface="+mn-ea"/>
                <a:cs typeface="微软雅黑" panose="020B0503020204020204" pitchFamily="34" charset="-122"/>
              </a:rPr>
              <a:t>2</a:t>
            </a:r>
            <a:r>
              <a:rPr lang="zh-CN" altLang="en-US" sz="2400" dirty="0">
                <a:solidFill>
                  <a:srgbClr val="002060"/>
                </a:solidFill>
                <a:latin typeface="+mn-ea"/>
                <a:ea typeface="+mn-ea"/>
                <a:cs typeface="微软雅黑" panose="020B0503020204020204" pitchFamily="34" charset="-122"/>
              </a:rPr>
              <a:t>.结束</a:t>
            </a:r>
            <a:r>
              <a:rPr lang="zh-CN" altLang="en-US" sz="2400" dirty="0">
                <a:solidFill>
                  <a:schemeClr val="accent4">
                    <a:lumMod val="75000"/>
                  </a:schemeClr>
                </a:solidFill>
                <a:latin typeface="+mn-ea"/>
                <a:ea typeface="+mn-ea"/>
                <a:cs typeface="微软雅黑" panose="020B0503020204020204" pitchFamily="34" charset="-122"/>
              </a:rPr>
              <a:t>了统治中国两千多年的</a:t>
            </a:r>
            <a:r>
              <a:rPr lang="zh-CN" altLang="en-US" sz="2400" dirty="0">
                <a:solidFill>
                  <a:srgbClr val="002060"/>
                </a:solidFill>
                <a:latin typeface="+mn-ea"/>
                <a:ea typeface="+mn-ea"/>
                <a:cs typeface="微软雅黑" panose="020B0503020204020204" pitchFamily="34" charset="-122"/>
              </a:rPr>
              <a:t>封建君主专制制度</a:t>
            </a:r>
            <a:r>
              <a:rPr lang="zh-CN" altLang="en-US" sz="2400" dirty="0">
                <a:solidFill>
                  <a:schemeClr val="accent4">
                    <a:lumMod val="75000"/>
                  </a:schemeClr>
                </a:solidFill>
                <a:latin typeface="+mn-ea"/>
                <a:ea typeface="+mn-ea"/>
                <a:cs typeface="微软雅黑" panose="020B0503020204020204" pitchFamily="34" charset="-122"/>
              </a:rPr>
              <a:t>，</a:t>
            </a:r>
            <a:r>
              <a:rPr lang="zh-CN" altLang="en-US" sz="2400" dirty="0">
                <a:solidFill>
                  <a:srgbClr val="002060"/>
                </a:solidFill>
                <a:latin typeface="+mn-ea"/>
                <a:ea typeface="+mn-ea"/>
                <a:cs typeface="微软雅黑" panose="020B0503020204020204" pitchFamily="34" charset="-122"/>
              </a:rPr>
              <a:t>建立</a:t>
            </a:r>
            <a:r>
              <a:rPr lang="zh-CN" altLang="en-US" sz="2400" dirty="0">
                <a:solidFill>
                  <a:schemeClr val="accent4">
                    <a:lumMod val="75000"/>
                  </a:schemeClr>
                </a:solidFill>
                <a:latin typeface="+mn-ea"/>
                <a:ea typeface="+mn-ea"/>
                <a:cs typeface="微软雅黑" panose="020B0503020204020204" pitchFamily="34" charset="-122"/>
              </a:rPr>
              <a:t>了中国历史上</a:t>
            </a:r>
            <a:r>
              <a:rPr lang="zh-CN" altLang="en-US" sz="2400" dirty="0">
                <a:solidFill>
                  <a:srgbClr val="002060"/>
                </a:solidFill>
                <a:latin typeface="+mn-ea"/>
                <a:ea typeface="+mn-ea"/>
                <a:cs typeface="微软雅黑" panose="020B0503020204020204" pitchFamily="34" charset="-122"/>
              </a:rPr>
              <a:t>第一个资产阶级共和政府</a:t>
            </a:r>
            <a:r>
              <a:rPr lang="zh-CN" altLang="en-US" sz="2400" dirty="0">
                <a:solidFill>
                  <a:schemeClr val="accent4">
                    <a:lumMod val="75000"/>
                  </a:schemeClr>
                </a:solidFill>
                <a:latin typeface="+mn-ea"/>
                <a:ea typeface="+mn-ea"/>
                <a:cs typeface="微软雅黑" panose="020B0503020204020204" pitchFamily="34" charset="-122"/>
              </a:rPr>
              <a:t>，使民主共和的观念开始深入人心。</a:t>
            </a:r>
            <a:endParaRPr lang="zh-CN" altLang="en-US" sz="2400" dirty="0">
              <a:solidFill>
                <a:schemeClr val="accent4">
                  <a:lumMod val="75000"/>
                </a:schemeClr>
              </a:solidFill>
              <a:latin typeface="+mn-ea"/>
              <a:ea typeface="+mn-ea"/>
              <a:cs typeface="微软雅黑" panose="020B0503020204020204" pitchFamily="34" charset="-122"/>
            </a:endParaRPr>
          </a:p>
        </p:txBody>
      </p:sp>
      <p:sp>
        <p:nvSpPr>
          <p:cNvPr id="20" name="圆角矩形 19"/>
          <p:cNvSpPr/>
          <p:nvPr/>
        </p:nvSpPr>
        <p:spPr>
          <a:xfrm>
            <a:off x="1500505" y="2595245"/>
            <a:ext cx="8602980" cy="172085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7"/>
          <p:cNvSpPr>
            <a:spLocks noChangeArrowheads="1"/>
          </p:cNvSpPr>
          <p:nvPr/>
        </p:nvSpPr>
        <p:spPr bwMode="auto">
          <a:xfrm>
            <a:off x="1988185" y="2765425"/>
            <a:ext cx="7627620" cy="1086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60000"/>
              </a:lnSpc>
              <a:spcBef>
                <a:spcPts val="0"/>
              </a:spcBef>
              <a:spcAft>
                <a:spcPts val="0"/>
              </a:spcAft>
              <a:defRPr/>
            </a:pPr>
            <a:r>
              <a:rPr lang="en-US" altLang="zh-CN" sz="2400" dirty="0">
                <a:solidFill>
                  <a:schemeClr val="accent4">
                    <a:lumMod val="75000"/>
                  </a:schemeClr>
                </a:solidFill>
                <a:latin typeface="宋体" panose="02010600030101010101" pitchFamily="2" charset="-122"/>
                <a:cs typeface="微软雅黑" panose="020B0503020204020204" pitchFamily="34" charset="-122"/>
              </a:rPr>
              <a:t>3.</a:t>
            </a:r>
            <a:r>
              <a:rPr lang="zh-CN" altLang="en-US" sz="2400" dirty="0">
                <a:solidFill>
                  <a:schemeClr val="accent4">
                    <a:lumMod val="75000"/>
                  </a:schemeClr>
                </a:solidFill>
                <a:latin typeface="宋体" panose="02010600030101010101" pitchFamily="2" charset="-122"/>
                <a:cs typeface="微软雅黑" panose="020B0503020204020204" pitchFamily="34" charset="-122"/>
              </a:rPr>
              <a:t>辛亥革命给人们带来一次</a:t>
            </a:r>
            <a:r>
              <a:rPr lang="zh-CN" altLang="en-US" sz="2400" dirty="0">
                <a:solidFill>
                  <a:srgbClr val="002060"/>
                </a:solidFill>
                <a:latin typeface="宋体" panose="02010600030101010101" pitchFamily="2" charset="-122"/>
                <a:cs typeface="微软雅黑" panose="020B0503020204020204" pitchFamily="34" charset="-122"/>
              </a:rPr>
              <a:t>思想上的解放</a:t>
            </a:r>
            <a:r>
              <a:rPr lang="zh-CN" altLang="en-US" sz="2400" dirty="0">
                <a:solidFill>
                  <a:schemeClr val="accent4">
                    <a:lumMod val="75000"/>
                  </a:schemeClr>
                </a:solidFill>
                <a:latin typeface="宋体" panose="02010600030101010101" pitchFamily="2" charset="-122"/>
                <a:cs typeface="微软雅黑" panose="020B0503020204020204" pitchFamily="34" charset="-122"/>
              </a:rPr>
              <a:t>，激发了人们的爱国热情和民族觉醒，打开了思想进步的闸门。</a:t>
            </a:r>
            <a:endParaRPr lang="zh-CN" altLang="en-US" sz="2400" dirty="0">
              <a:solidFill>
                <a:schemeClr val="accent4">
                  <a:lumMod val="75000"/>
                </a:schemeClr>
              </a:solidFill>
              <a:latin typeface="宋体" panose="02010600030101010101" pitchFamily="2" charset="-122"/>
              <a:cs typeface="微软雅黑" panose="020B0503020204020204" pitchFamily="34" charset="-122"/>
            </a:endParaRPr>
          </a:p>
        </p:txBody>
      </p:sp>
      <p:sp>
        <p:nvSpPr>
          <p:cNvPr id="22" name="圆角矩形 21"/>
          <p:cNvSpPr/>
          <p:nvPr/>
        </p:nvSpPr>
        <p:spPr>
          <a:xfrm>
            <a:off x="1957705" y="3593465"/>
            <a:ext cx="8602980" cy="151574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7"/>
          <p:cNvSpPr>
            <a:spLocks noChangeArrowheads="1"/>
          </p:cNvSpPr>
          <p:nvPr/>
        </p:nvSpPr>
        <p:spPr bwMode="auto">
          <a:xfrm>
            <a:off x="2606675" y="3761105"/>
            <a:ext cx="7627620" cy="1109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60000"/>
              </a:lnSpc>
              <a:spcBef>
                <a:spcPts val="0"/>
              </a:spcBef>
              <a:spcAft>
                <a:spcPts val="0"/>
              </a:spcAft>
              <a:defRPr/>
            </a:pPr>
            <a:r>
              <a:rPr sz="2400" dirty="0">
                <a:solidFill>
                  <a:schemeClr val="accent4">
                    <a:lumMod val="75000"/>
                  </a:schemeClr>
                </a:solidFill>
                <a:latin typeface="+mn-ea"/>
                <a:ea typeface="+mn-ea"/>
                <a:cs typeface="微软雅黑" panose="020B0503020204020204" pitchFamily="34" charset="-122"/>
              </a:rPr>
              <a:t>4.</a:t>
            </a:r>
            <a:r>
              <a:rPr lang="zh-CN" sz="2400" dirty="0">
                <a:solidFill>
                  <a:schemeClr val="accent4">
                    <a:lumMod val="75000"/>
                  </a:schemeClr>
                </a:solidFill>
                <a:latin typeface="+mn-ea"/>
                <a:ea typeface="+mn-ea"/>
                <a:cs typeface="微软雅黑" panose="020B0503020204020204" pitchFamily="34" charset="-122"/>
              </a:rPr>
              <a:t>推动了</a:t>
            </a:r>
            <a:r>
              <a:rPr lang="zh-CN" sz="2400" dirty="0">
                <a:solidFill>
                  <a:srgbClr val="002060"/>
                </a:solidFill>
                <a:latin typeface="+mn-ea"/>
                <a:ea typeface="+mn-ea"/>
                <a:cs typeface="微软雅黑" panose="020B0503020204020204" pitchFamily="34" charset="-122"/>
              </a:rPr>
              <a:t>社会变革</a:t>
            </a:r>
            <a:r>
              <a:rPr lang="zh-CN" sz="2400" dirty="0">
                <a:solidFill>
                  <a:schemeClr val="accent4">
                    <a:lumMod val="75000"/>
                  </a:schemeClr>
                </a:solidFill>
                <a:latin typeface="+mn-ea"/>
                <a:ea typeface="+mn-ea"/>
                <a:cs typeface="微软雅黑" panose="020B0503020204020204" pitchFamily="34" charset="-122"/>
              </a:rPr>
              <a:t>，</a:t>
            </a:r>
            <a:r>
              <a:rPr sz="2400" dirty="0">
                <a:solidFill>
                  <a:schemeClr val="accent4">
                    <a:lumMod val="75000"/>
                  </a:schemeClr>
                </a:solidFill>
                <a:latin typeface="+mn-ea"/>
                <a:ea typeface="+mn-ea"/>
                <a:cs typeface="微软雅黑" panose="020B0503020204020204" pitchFamily="34" charset="-122"/>
              </a:rPr>
              <a:t>促使社会经济、思想习惯和社会风俗等方面发生了新的积极变化。</a:t>
            </a:r>
            <a:endParaRPr sz="2400" dirty="0">
              <a:solidFill>
                <a:schemeClr val="accent4">
                  <a:lumMod val="75000"/>
                </a:schemeClr>
              </a:solidFill>
              <a:latin typeface="+mn-ea"/>
              <a:ea typeface="+mn-ea"/>
              <a:cs typeface="微软雅黑" panose="020B0503020204020204" pitchFamily="34" charset="-122"/>
            </a:endParaRPr>
          </a:p>
        </p:txBody>
      </p:sp>
      <p:sp>
        <p:nvSpPr>
          <p:cNvPr id="24" name="圆角矩形 23"/>
          <p:cNvSpPr/>
          <p:nvPr/>
        </p:nvSpPr>
        <p:spPr>
          <a:xfrm>
            <a:off x="2606675" y="4501515"/>
            <a:ext cx="8602980" cy="147764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7"/>
          <p:cNvSpPr>
            <a:spLocks noChangeArrowheads="1"/>
          </p:cNvSpPr>
          <p:nvPr/>
        </p:nvSpPr>
        <p:spPr bwMode="auto">
          <a:xfrm>
            <a:off x="3094355" y="4649470"/>
            <a:ext cx="7627620" cy="1086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60000"/>
              </a:lnSpc>
              <a:spcBef>
                <a:spcPts val="0"/>
              </a:spcBef>
              <a:spcAft>
                <a:spcPts val="0"/>
              </a:spcAft>
              <a:defRPr/>
            </a:pPr>
            <a:r>
              <a:rPr lang="en-US" sz="2400" dirty="0">
                <a:solidFill>
                  <a:schemeClr val="accent4">
                    <a:lumMod val="75000"/>
                  </a:schemeClr>
                </a:solidFill>
                <a:latin typeface="宋体" panose="02010600030101010101" pitchFamily="2" charset="-122"/>
                <a:cs typeface="微软雅黑" panose="020B0503020204020204" pitchFamily="34" charset="-122"/>
              </a:rPr>
              <a:t>5.</a:t>
            </a:r>
            <a:r>
              <a:rPr sz="2400" dirty="0">
                <a:solidFill>
                  <a:schemeClr val="accent4">
                    <a:lumMod val="75000"/>
                  </a:schemeClr>
                </a:solidFill>
                <a:latin typeface="宋体" panose="02010600030101010101" pitchFamily="2" charset="-122"/>
                <a:cs typeface="微软雅黑" panose="020B0503020204020204" pitchFamily="34" charset="-122"/>
              </a:rPr>
              <a:t>辛亥革命不仅在一定程度上打击了帝国主义的侵略势力，而且推动了</a:t>
            </a:r>
            <a:r>
              <a:rPr sz="2400" dirty="0">
                <a:solidFill>
                  <a:srgbClr val="002060"/>
                </a:solidFill>
                <a:latin typeface="宋体" panose="02010600030101010101" pitchFamily="2" charset="-122"/>
                <a:cs typeface="微软雅黑" panose="020B0503020204020204" pitchFamily="34" charset="-122"/>
              </a:rPr>
              <a:t>亚洲各国民族解放运动</a:t>
            </a:r>
            <a:r>
              <a:rPr sz="2400" dirty="0">
                <a:solidFill>
                  <a:schemeClr val="accent4">
                    <a:lumMod val="75000"/>
                  </a:schemeClr>
                </a:solidFill>
                <a:latin typeface="宋体" panose="02010600030101010101" pitchFamily="2" charset="-122"/>
                <a:cs typeface="微软雅黑" panose="020B0503020204020204" pitchFamily="34" charset="-122"/>
              </a:rPr>
              <a:t>的高涨。</a:t>
            </a:r>
            <a:endParaRPr sz="2400" dirty="0">
              <a:solidFill>
                <a:schemeClr val="accent4">
                  <a:lumMod val="75000"/>
                </a:schemeClr>
              </a:solidFill>
              <a:latin typeface="宋体" panose="02010600030101010101" pitchFamily="2" charset="-122"/>
              <a:cs typeface="微软雅黑" panose="020B0503020204020204" pitchFamily="34" charset="-122"/>
            </a:endParaRPr>
          </a:p>
        </p:txBody>
      </p:sp>
      <p:grpSp>
        <p:nvGrpSpPr>
          <p:cNvPr id="27" name="组合 26"/>
          <p:cNvGrpSpPr/>
          <p:nvPr/>
        </p:nvGrpSpPr>
        <p:grpSpPr>
          <a:xfrm>
            <a:off x="70485" y="1393825"/>
            <a:ext cx="1886585" cy="5439410"/>
            <a:chOff x="77" y="2443"/>
            <a:chExt cx="2971" cy="8566"/>
          </a:xfrm>
          <a:solidFill>
            <a:schemeClr val="accent4">
              <a:lumMod val="50000"/>
            </a:schemeClr>
          </a:solidFill>
        </p:grpSpPr>
        <p:cxnSp>
          <p:nvCxnSpPr>
            <p:cNvPr id="28" name="直接连接符 27"/>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9" name="组合 28"/>
            <p:cNvGrpSpPr/>
            <p:nvPr/>
          </p:nvGrpSpPr>
          <p:grpSpPr>
            <a:xfrm>
              <a:off x="77" y="2443"/>
              <a:ext cx="1225" cy="8566"/>
              <a:chOff x="77" y="2435"/>
              <a:chExt cx="1225" cy="8566"/>
            </a:xfrm>
            <a:grpFill/>
          </p:grpSpPr>
          <p:cxnSp>
            <p:nvCxnSpPr>
              <p:cNvPr id="30" name="直接连接符 29"/>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1" name="组合 30"/>
              <p:cNvGrpSpPr/>
              <p:nvPr/>
            </p:nvGrpSpPr>
            <p:grpSpPr>
              <a:xfrm>
                <a:off x="1182" y="2435"/>
                <a:ext cx="120" cy="8566"/>
                <a:chOff x="1182" y="2435"/>
                <a:chExt cx="120" cy="8566"/>
              </a:xfrm>
              <a:grpFill/>
            </p:grpSpPr>
            <p:cxnSp>
              <p:nvCxnSpPr>
                <p:cNvPr id="32" name="直接连接符 31"/>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3" name="椭圆 32"/>
                <p:cNvSpPr/>
                <p:nvPr/>
              </p:nvSpPr>
              <p:spPr>
                <a:xfrm>
                  <a:off x="1182" y="2435"/>
                  <a:ext cx="120" cy="12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4" name="文本框 33"/>
          <p:cNvSpPr txBox="1"/>
          <p:nvPr/>
        </p:nvSpPr>
        <p:spPr>
          <a:xfrm>
            <a:off x="112792" y="1824990"/>
            <a:ext cx="615553" cy="461518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三、辛亥革命的历史意义</a:t>
            </a:r>
            <a:endParaRPr lang="zh-CN" altLang="en-US" sz="2800" dirty="0">
              <a:solidFill>
                <a:srgbClr val="044875"/>
              </a:solidFill>
              <a:latin typeface="黑体" panose="02010609060101010101" pitchFamily="49" charset="-122"/>
              <a:ea typeface="黑体" panose="02010609060101010101" pitchFamily="49" charset="-122"/>
            </a:endParaRPr>
          </a:p>
        </p:txBody>
      </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000"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000"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000"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000"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000"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5" grpId="0" bldLvl="0" animBg="1"/>
      <p:bldP spid="10" grpId="0" bldLvl="0" animBg="1"/>
      <p:bldP spid="18" grpId="0" bldLvl="0" animBg="1"/>
      <p:bldP spid="20" grpId="0" bldLvl="0" animBg="1"/>
      <p:bldP spid="21" grpId="0" bldLvl="0" animBg="1"/>
      <p:bldP spid="22" grpId="0" bldLvl="0" animBg="1"/>
      <p:bldP spid="23" grpId="0" bldLvl="0" animBg="1"/>
      <p:bldP spid="24" grpId="0" bldLvl="0" animBg="1"/>
      <p:bldP spid="2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1150"/>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4001770" cy="643890"/>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辛亥革命的失败</a:t>
            </a:r>
            <a:endPar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1118235" y="3014345"/>
            <a:ext cx="2327275" cy="829945"/>
          </a:xfrm>
          <a:prstGeom prst="rect">
            <a:avLst/>
          </a:prstGeom>
          <a:solidFill>
            <a:schemeClr val="bg1"/>
          </a:solidFill>
        </p:spPr>
        <p:txBody>
          <a:bodyPr wrap="square" rtlCol="0">
            <a:spAutoFit/>
          </a:bodyPr>
          <a:lstStyle/>
          <a:p>
            <a:r>
              <a:rPr lang="zh-CN" altLang="en-US" sz="4800" dirty="0">
                <a:solidFill>
                  <a:srgbClr val="044875"/>
                </a:solidFill>
                <a:latin typeface="微软雅黑" panose="020B0503020204020204" pitchFamily="34" charset="-122"/>
                <a:ea typeface="微软雅黑" panose="020B0503020204020204" pitchFamily="34" charset="-122"/>
              </a:rPr>
              <a:t>第三节</a:t>
            </a:r>
            <a:endParaRPr lang="zh-CN" altLang="en-US" sz="4800" dirty="0">
              <a:solidFill>
                <a:srgbClr val="04487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68164" y="183197"/>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第三节  辛亥革命的失败</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5" name="组合 4"/>
          <p:cNvGrpSpPr/>
          <p:nvPr/>
        </p:nvGrpSpPr>
        <p:grpSpPr>
          <a:xfrm>
            <a:off x="125492" y="1000760"/>
            <a:ext cx="1888728" cy="5439410"/>
            <a:chOff x="125492" y="1000760"/>
            <a:chExt cx="1888728" cy="5439410"/>
          </a:xfrm>
        </p:grpSpPr>
        <p:grpSp>
          <p:nvGrpSpPr>
            <p:cNvPr id="4" name="组合 3"/>
            <p:cNvGrpSpPr/>
            <p:nvPr/>
          </p:nvGrpSpPr>
          <p:grpSpPr>
            <a:xfrm>
              <a:off x="127635" y="1000760"/>
              <a:ext cx="1886585" cy="5439410"/>
              <a:chOff x="77" y="2443"/>
              <a:chExt cx="2971" cy="8566"/>
            </a:xfrm>
            <a:solidFill>
              <a:schemeClr val="accent2">
                <a:lumMod val="75000"/>
              </a:schemeClr>
            </a:solidFill>
          </p:grpSpPr>
          <p:cxnSp>
            <p:nvCxnSpPr>
              <p:cNvPr id="13" name="直接连接符 1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25492" y="1352550"/>
              <a:ext cx="615553" cy="4962525"/>
            </a:xfrm>
            <a:prstGeom prst="rect">
              <a:avLst/>
            </a:prstGeom>
            <a:noFill/>
            <a:ln>
              <a:solidFill>
                <a:schemeClr val="bg1"/>
              </a:solidFill>
            </a:ln>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一、封建军阀专制统治的形成</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10" name="圆角矩形 9"/>
          <p:cNvSpPr/>
          <p:nvPr/>
        </p:nvSpPr>
        <p:spPr>
          <a:xfrm>
            <a:off x="1034415" y="724535"/>
            <a:ext cx="443484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（一）袁世凯窃国和辛亥革命流产</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97637" name="文本框 197636"/>
          <p:cNvSpPr txBox="1"/>
          <p:nvPr/>
        </p:nvSpPr>
        <p:spPr>
          <a:xfrm>
            <a:off x="1931670" y="2050415"/>
            <a:ext cx="9304655" cy="2934335"/>
          </a:xfrm>
          <a:prstGeom prst="rect">
            <a:avLst/>
          </a:prstGeom>
          <a:noFill/>
          <a:ln w="28575" cap="flat" cmpd="sng">
            <a:solidFill>
              <a:schemeClr val="accent1">
                <a:lumMod val="50000"/>
              </a:schemeClr>
            </a:solidFill>
            <a:prstDash val="sysDash"/>
            <a:miter/>
            <a:headEnd type="none" w="med" len="med"/>
            <a:tailEnd type="none" w="med" len="med"/>
          </a:ln>
        </p:spPr>
        <p:txBody>
          <a:bodyPr wrap="square">
            <a:spAutoFit/>
          </a:bodyPr>
          <a:lstStyle/>
          <a:p>
            <a:pPr>
              <a:lnSpc>
                <a:spcPct val="120000"/>
              </a:lnSpc>
              <a:spcBef>
                <a:spcPct val="50000"/>
              </a:spcBef>
              <a:buClr>
                <a:schemeClr val="bg1"/>
              </a:buClr>
            </a:pPr>
            <a:r>
              <a:rPr lang="en-US" altLang="zh-CN" sz="2400" dirty="0">
                <a:solidFill>
                  <a:schemeClr val="accent2">
                    <a:lumMod val="75000"/>
                  </a:schemeClr>
                </a:solidFill>
                <a:latin typeface="楷体" panose="02010609060101010101" charset="-122"/>
                <a:ea typeface="楷体" panose="02010609060101010101" charset="-122"/>
                <a:cs typeface="楷体" panose="02010609060101010101" charset="-122"/>
              </a:rPr>
              <a:t>   </a:t>
            </a:r>
            <a:r>
              <a:rPr lang="zh-CN" altLang="en-US" sz="2400" dirty="0">
                <a:solidFill>
                  <a:srgbClr val="044875"/>
                </a:solidFill>
                <a:latin typeface="宋体" panose="02010600030101010101" pitchFamily="2" charset="-122"/>
                <a:cs typeface="楷体" panose="02010609060101010101" charset="-122"/>
              </a:rPr>
              <a:t>“从孙先生开始的革命，五十年来，有它胜利的地方，也有它失败的地方。你们看，辛亥革命把皇帝赶跑，这不是胜利了吗？说它失败，是说辛亥革命只把一个皇帝赶跑，中国仍旧在帝国主义和封建主义的压迫之下，反帝反封建的革命任务并没有完成。”</a:t>
            </a:r>
            <a:endParaRPr lang="zh-CN" altLang="en-US" sz="2400" dirty="0">
              <a:solidFill>
                <a:srgbClr val="044875"/>
              </a:solidFill>
              <a:latin typeface="宋体" panose="02010600030101010101" pitchFamily="2" charset="-122"/>
              <a:cs typeface="楷体" panose="02010609060101010101" charset="-122"/>
            </a:endParaRPr>
          </a:p>
          <a:p>
            <a:pPr indent="0">
              <a:lnSpc>
                <a:spcPct val="120000"/>
              </a:lnSpc>
              <a:spcBef>
                <a:spcPct val="50000"/>
              </a:spcBef>
              <a:buClr>
                <a:srgbClr val="000000"/>
              </a:buClr>
              <a:buFont typeface="Wingdings" panose="05000000000000000000" pitchFamily="2" charset="2"/>
              <a:buNone/>
            </a:pPr>
            <a:r>
              <a:rPr lang="zh-CN" altLang="en-US" sz="2400" dirty="0">
                <a:solidFill>
                  <a:srgbClr val="044875"/>
                </a:solidFill>
                <a:latin typeface="宋体" panose="02010600030101010101" pitchFamily="2" charset="-122"/>
                <a:cs typeface="楷体" panose="02010609060101010101" charset="-122"/>
              </a:rPr>
              <a:t>——《青年运动的方向》，《毛泽东选集》第二卷（人民出版社1991年版第564页）</a:t>
            </a:r>
            <a:endParaRPr lang="zh-CN" altLang="en-US" sz="2400" dirty="0">
              <a:solidFill>
                <a:srgbClr val="044875"/>
              </a:solidFill>
              <a:latin typeface="宋体" panose="02010600030101010101" pitchFamily="2" charset="-122"/>
              <a:cs typeface="楷体" panose="0201060906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97637"/>
                                        </p:tgtEl>
                                        <p:attrNameLst>
                                          <p:attrName>style.visibility</p:attrName>
                                        </p:attrNameLst>
                                      </p:cBhvr>
                                      <p:to>
                                        <p:strVal val="visible"/>
                                      </p:to>
                                    </p:set>
                                    <p:animEffect transition="in" filter="barn(inVertical)">
                                      <p:cBhvr>
                                        <p:cTn id="14"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763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900805" y="140346"/>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第三节  辛亥革命的失败</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034415" y="724535"/>
            <a:ext cx="443484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（一）袁世凯窃国和辛亥革命流产</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58371" name="组合 2"/>
          <p:cNvGrpSpPr/>
          <p:nvPr/>
        </p:nvGrpSpPr>
        <p:grpSpPr>
          <a:xfrm>
            <a:off x="1043305" y="1450340"/>
            <a:ext cx="10642600" cy="2050417"/>
            <a:chOff x="1046990" y="4221088"/>
            <a:chExt cx="7206912" cy="2167066"/>
          </a:xfrm>
        </p:grpSpPr>
        <p:pic>
          <p:nvPicPr>
            <p:cNvPr id="6" name="图片 5"/>
            <p:cNvPicPr>
              <a:picLocks noChangeAspect="1"/>
            </p:cNvPicPr>
            <p:nvPr/>
          </p:nvPicPr>
          <p:blipFill rotWithShape="1">
            <a:blip r:embed="rId1" cstate="print"/>
            <a:srcRect l="7960"/>
            <a:stretch>
              <a:fillRect/>
            </a:stretch>
          </p:blipFill>
          <p:spPr>
            <a:xfrm>
              <a:off x="5226718" y="4221088"/>
              <a:ext cx="1113059" cy="1681835"/>
            </a:xfrm>
            <a:prstGeom prst="roundRect">
              <a:avLst>
                <a:gd name="adj" fmla="val 8594"/>
              </a:avLst>
            </a:prstGeom>
            <a:solidFill>
              <a:srgbClr val="FFFFFF">
                <a:shade val="85000"/>
              </a:srgbClr>
            </a:solidFill>
            <a:ln>
              <a:noFill/>
            </a:ln>
            <a:effectLst/>
          </p:spPr>
        </p:pic>
        <p:pic>
          <p:nvPicPr>
            <p:cNvPr id="5" name="图片 4"/>
            <p:cNvPicPr>
              <a:picLocks noChangeAspect="1"/>
            </p:cNvPicPr>
            <p:nvPr/>
          </p:nvPicPr>
          <p:blipFill rotWithShape="1">
            <a:blip r:embed="rId2" cstate="print"/>
            <a:srcRect l="904"/>
            <a:stretch>
              <a:fillRect/>
            </a:stretch>
          </p:blipFill>
          <p:spPr>
            <a:xfrm>
              <a:off x="7126074" y="4221088"/>
              <a:ext cx="1127828" cy="1681835"/>
            </a:xfrm>
            <a:prstGeom prst="roundRect">
              <a:avLst>
                <a:gd name="adj" fmla="val 8594"/>
              </a:avLst>
            </a:prstGeom>
            <a:solidFill>
              <a:srgbClr val="FFFFFF">
                <a:shade val="85000"/>
              </a:srgbClr>
            </a:solidFill>
            <a:ln>
              <a:noFill/>
            </a:ln>
            <a:effectLst/>
          </p:spPr>
        </p:pic>
        <p:pic>
          <p:nvPicPr>
            <p:cNvPr id="11" name="图片 10"/>
            <p:cNvPicPr>
              <a:picLocks noChangeAspect="1"/>
            </p:cNvPicPr>
            <p:nvPr/>
          </p:nvPicPr>
          <p:blipFill rotWithShape="1">
            <a:blip r:embed="rId3" cstate="print"/>
            <a:srcRect l="7886"/>
            <a:stretch>
              <a:fillRect/>
            </a:stretch>
          </p:blipFill>
          <p:spPr>
            <a:xfrm>
              <a:off x="3434697" y="4221088"/>
              <a:ext cx="1124248" cy="1681835"/>
            </a:xfrm>
            <a:prstGeom prst="roundRect">
              <a:avLst>
                <a:gd name="adj" fmla="val 8594"/>
              </a:avLst>
            </a:prstGeom>
            <a:solidFill>
              <a:srgbClr val="FFFFFF">
                <a:shade val="85000"/>
              </a:srgbClr>
            </a:solidFill>
            <a:ln>
              <a:noFill/>
            </a:ln>
            <a:effectLst/>
          </p:spPr>
        </p:pic>
        <p:pic>
          <p:nvPicPr>
            <p:cNvPr id="12" name="图片 11"/>
            <p:cNvPicPr>
              <a:picLocks noChangeAspect="1"/>
            </p:cNvPicPr>
            <p:nvPr/>
          </p:nvPicPr>
          <p:blipFill rotWithShape="1">
            <a:blip r:embed="rId4" cstate="print"/>
            <a:srcRect l="2969" t="1760" r="2132" b="4992"/>
            <a:stretch>
              <a:fillRect/>
            </a:stretch>
          </p:blipFill>
          <p:spPr>
            <a:xfrm>
              <a:off x="1046990" y="4221088"/>
              <a:ext cx="1656816" cy="1681840"/>
            </a:xfrm>
            <a:prstGeom prst="roundRect">
              <a:avLst>
                <a:gd name="adj" fmla="val 8594"/>
              </a:avLst>
            </a:prstGeom>
            <a:solidFill>
              <a:srgbClr val="FFFFFF">
                <a:shade val="85000"/>
              </a:srgbClr>
            </a:solidFill>
            <a:ln>
              <a:noFill/>
            </a:ln>
            <a:effectLst/>
          </p:spPr>
        </p:pic>
        <p:sp>
          <p:nvSpPr>
            <p:cNvPr id="53257" name="右箭头 9"/>
            <p:cNvSpPr>
              <a:spLocks noChangeArrowheads="1"/>
            </p:cNvSpPr>
            <p:nvPr/>
          </p:nvSpPr>
          <p:spPr bwMode="auto">
            <a:xfrm>
              <a:off x="3015755" y="4894117"/>
              <a:ext cx="215910" cy="288895"/>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sp>
          <p:nvSpPr>
            <p:cNvPr id="53258" name="右箭头 11"/>
            <p:cNvSpPr>
              <a:spLocks noChangeArrowheads="1"/>
            </p:cNvSpPr>
            <p:nvPr/>
          </p:nvSpPr>
          <p:spPr bwMode="auto">
            <a:xfrm>
              <a:off x="4754017" y="4881366"/>
              <a:ext cx="215910" cy="288895"/>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sp>
          <p:nvSpPr>
            <p:cNvPr id="53259" name="右箭头 12"/>
            <p:cNvSpPr>
              <a:spLocks noChangeArrowheads="1"/>
            </p:cNvSpPr>
            <p:nvPr/>
          </p:nvSpPr>
          <p:spPr bwMode="auto">
            <a:xfrm>
              <a:off x="6626776" y="4883007"/>
              <a:ext cx="215910" cy="287307"/>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sp>
          <p:nvSpPr>
            <p:cNvPr id="53260" name="文本框 10"/>
            <p:cNvSpPr txBox="1">
              <a:spLocks noChangeArrowheads="1"/>
            </p:cNvSpPr>
            <p:nvPr/>
          </p:nvSpPr>
          <p:spPr bwMode="auto">
            <a:xfrm>
              <a:off x="1436990" y="5998901"/>
              <a:ext cx="1266886" cy="3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44875"/>
                  </a:solidFill>
                  <a:effectLst/>
                  <a:uLnTx/>
                  <a:uFillTx/>
                  <a:latin typeface="+mn-ea"/>
                  <a:ea typeface="+mn-ea"/>
                  <a:cs typeface="+mn-ea"/>
                  <a:sym typeface="+mn-lt"/>
                </a:rPr>
                <a:t>南北议和</a:t>
              </a:r>
              <a:endParaRPr kumimoji="0" lang="zh-CN" altLang="en-US" sz="1800" b="1" i="0" u="none" strike="noStrike" kern="1200" cap="none" spc="0" normalizeH="0" baseline="0" noProof="0" dirty="0">
                <a:ln>
                  <a:noFill/>
                </a:ln>
                <a:solidFill>
                  <a:srgbClr val="044875"/>
                </a:solidFill>
                <a:effectLst/>
                <a:uLnTx/>
                <a:uFillTx/>
                <a:latin typeface="+mn-ea"/>
                <a:ea typeface="+mn-ea"/>
                <a:cs typeface="+mn-ea"/>
                <a:sym typeface="+mn-lt"/>
              </a:endParaRPr>
            </a:p>
          </p:txBody>
        </p:sp>
        <p:sp>
          <p:nvSpPr>
            <p:cNvPr id="53261" name="文本框 14"/>
            <p:cNvSpPr txBox="1">
              <a:spLocks noChangeArrowheads="1"/>
            </p:cNvSpPr>
            <p:nvPr/>
          </p:nvSpPr>
          <p:spPr bwMode="auto">
            <a:xfrm>
              <a:off x="3564038" y="5998894"/>
              <a:ext cx="865564" cy="3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1800" dirty="0">
                  <a:solidFill>
                    <a:srgbClr val="044875"/>
                  </a:solidFill>
                  <a:latin typeface="+mn-ea"/>
                  <a:ea typeface="+mn-ea"/>
                  <a:cs typeface="+mn-ea"/>
                  <a:sym typeface="+mn-lt"/>
                </a:rPr>
                <a:t>清帝退位</a:t>
              </a:r>
              <a:endParaRPr lang="zh-CN" altLang="en-US" sz="1800" dirty="0">
                <a:solidFill>
                  <a:srgbClr val="044875"/>
                </a:solidFill>
                <a:latin typeface="+mn-ea"/>
                <a:ea typeface="+mn-ea"/>
                <a:cs typeface="+mn-ea"/>
                <a:sym typeface="+mn-lt"/>
              </a:endParaRPr>
            </a:p>
          </p:txBody>
        </p:sp>
        <p:sp>
          <p:nvSpPr>
            <p:cNvPr id="53262" name="文本框 15"/>
            <p:cNvSpPr txBox="1">
              <a:spLocks noChangeArrowheads="1"/>
            </p:cNvSpPr>
            <p:nvPr/>
          </p:nvSpPr>
          <p:spPr bwMode="auto">
            <a:xfrm>
              <a:off x="5276966" y="5998899"/>
              <a:ext cx="1012236" cy="3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rgbClr val="044875"/>
                  </a:solidFill>
                  <a:latin typeface="+mn-ea"/>
                  <a:ea typeface="+mn-ea"/>
                  <a:cs typeface="+mn-ea"/>
                  <a:sym typeface="+mn-lt"/>
                </a:rPr>
                <a:t>孙中山请辞</a:t>
              </a:r>
              <a:endParaRPr lang="zh-CN" altLang="en-US" sz="1800" dirty="0">
                <a:solidFill>
                  <a:srgbClr val="044875"/>
                </a:solidFill>
                <a:latin typeface="+mn-ea"/>
                <a:ea typeface="+mn-ea"/>
                <a:cs typeface="+mn-ea"/>
                <a:sym typeface="+mn-lt"/>
              </a:endParaRPr>
            </a:p>
          </p:txBody>
        </p:sp>
        <p:sp>
          <p:nvSpPr>
            <p:cNvPr id="53263" name="文本框 16"/>
            <p:cNvSpPr txBox="1">
              <a:spLocks noChangeArrowheads="1"/>
            </p:cNvSpPr>
            <p:nvPr/>
          </p:nvSpPr>
          <p:spPr bwMode="auto">
            <a:xfrm>
              <a:off x="7173963" y="5998894"/>
              <a:ext cx="1031605" cy="3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defTabSz="914400" latinLnBrk="0">
                <a:lnSpc>
                  <a:spcPct val="100000"/>
                </a:lnSpc>
                <a:buClrTx/>
                <a:buSzTx/>
                <a:buFont typeface="Arial" panose="020B0604020202020204" pitchFamily="34" charset="0"/>
                <a:buNone/>
                <a:defRPr/>
              </a:pPr>
              <a:r>
                <a:rPr lang="zh-CN" altLang="en-US" sz="1800" dirty="0">
                  <a:solidFill>
                    <a:srgbClr val="044875"/>
                  </a:solidFill>
                  <a:latin typeface="+mn-ea"/>
                  <a:ea typeface="+mn-ea"/>
                  <a:cs typeface="+mn-ea"/>
                  <a:sym typeface="+mn-lt"/>
                </a:rPr>
                <a:t>袁世凯掌权</a:t>
              </a:r>
              <a:endParaRPr lang="zh-CN" altLang="en-US" sz="1800" dirty="0">
                <a:solidFill>
                  <a:srgbClr val="044875"/>
                </a:solidFill>
                <a:latin typeface="+mn-ea"/>
                <a:ea typeface="+mn-ea"/>
                <a:cs typeface="+mn-ea"/>
                <a:sym typeface="+mn-lt"/>
              </a:endParaRPr>
            </a:p>
          </p:txBody>
        </p:sp>
      </p:grpSp>
      <p:sp>
        <p:nvSpPr>
          <p:cNvPr id="20" name="矩形标注 19"/>
          <p:cNvSpPr/>
          <p:nvPr/>
        </p:nvSpPr>
        <p:spPr>
          <a:xfrm>
            <a:off x="7215505" y="4044315"/>
            <a:ext cx="1643380" cy="1760220"/>
          </a:xfrm>
          <a:prstGeom prst="wedgeRectCallout">
            <a:avLst>
              <a:gd name="adj1" fmla="val -13098"/>
              <a:gd name="adj2" fmla="val -87022"/>
            </a:avLst>
          </a:prstGeom>
          <a:solidFill>
            <a:schemeClr val="bg1"/>
          </a:solidFill>
          <a:ln w="9525" cap="flat" cmpd="sng">
            <a:solidFill>
              <a:schemeClr val="accent1">
                <a:lumMod val="50000"/>
              </a:schemeClr>
            </a:solidFill>
            <a:prstDash val="solid"/>
            <a:miter/>
            <a:headEnd type="none" w="med" len="med"/>
            <a:tailEnd type="none" w="med" len="med"/>
          </a:ln>
        </p:spPr>
        <p:txBody>
          <a:bodyPr/>
          <a:lstStyle/>
          <a:p>
            <a:pPr lvl="0" algn="l" eaLnBrk="1" fontAlgn="base" hangingPunct="1">
              <a:lnSpc>
                <a:spcPct val="110000"/>
              </a:lnSpc>
              <a:buClr>
                <a:srgbClr val="000000"/>
              </a:buClr>
            </a:pPr>
            <a:r>
              <a:rPr lang="zh-CN" sz="1600" dirty="0">
                <a:solidFill>
                  <a:srgbClr val="044875"/>
                </a:solidFill>
                <a:latin typeface="宋体" panose="02010600030101010101" pitchFamily="2" charset="-122"/>
                <a:sym typeface="+mn-ea"/>
              </a:rPr>
              <a:t>1912 年 2 月 13 日， 孙 中 山 向 南 京 临 时 参 议 院 提 出 辞 职 咨 文。</a:t>
            </a:r>
            <a:r>
              <a:rPr lang="en-US" altLang="zh-CN" sz="1600" dirty="0">
                <a:solidFill>
                  <a:srgbClr val="044875"/>
                </a:solidFill>
                <a:latin typeface="宋体" panose="02010600030101010101" pitchFamily="2" charset="-122"/>
                <a:sym typeface="+mn-ea"/>
              </a:rPr>
              <a:t>4</a:t>
            </a:r>
            <a:r>
              <a:rPr lang="zh-CN" altLang="en-US" sz="1600" dirty="0">
                <a:solidFill>
                  <a:srgbClr val="044875"/>
                </a:solidFill>
                <a:latin typeface="宋体" panose="02010600030101010101" pitchFamily="2" charset="-122"/>
                <a:sym typeface="+mn-ea"/>
              </a:rPr>
              <a:t>月</a:t>
            </a:r>
            <a:r>
              <a:rPr lang="en-US" altLang="zh-CN" sz="1600" dirty="0">
                <a:solidFill>
                  <a:srgbClr val="044875"/>
                </a:solidFill>
                <a:latin typeface="宋体" panose="02010600030101010101" pitchFamily="2" charset="-122"/>
                <a:sym typeface="+mn-ea"/>
              </a:rPr>
              <a:t>1</a:t>
            </a:r>
            <a:r>
              <a:rPr lang="zh-CN" altLang="en-US" sz="1600" dirty="0">
                <a:solidFill>
                  <a:srgbClr val="044875"/>
                </a:solidFill>
                <a:latin typeface="宋体" panose="02010600030101010101" pitchFamily="2" charset="-122"/>
                <a:sym typeface="+mn-ea"/>
              </a:rPr>
              <a:t>日正式卸任</a:t>
            </a:r>
            <a:r>
              <a:rPr lang="zh-CN" altLang="en-US" sz="1600"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8131" name="图片 1"/>
          <p:cNvPicPr>
            <a:picLocks noChangeAspect="1"/>
          </p:cNvPicPr>
          <p:nvPr/>
        </p:nvPicPr>
        <p:blipFill>
          <a:blip r:embed="rId5"/>
          <a:stretch>
            <a:fillRect/>
          </a:stretch>
        </p:blipFill>
        <p:spPr>
          <a:xfrm>
            <a:off x="4653915" y="3670935"/>
            <a:ext cx="1863090" cy="1490980"/>
          </a:xfrm>
          <a:prstGeom prst="rect">
            <a:avLst/>
          </a:prstGeom>
          <a:noFill/>
          <a:ln w="9525">
            <a:noFill/>
          </a:ln>
        </p:spPr>
      </p:pic>
      <p:grpSp>
        <p:nvGrpSpPr>
          <p:cNvPr id="95235" name="组合 95234"/>
          <p:cNvGrpSpPr/>
          <p:nvPr/>
        </p:nvGrpSpPr>
        <p:grpSpPr>
          <a:xfrm>
            <a:off x="852170" y="3542280"/>
            <a:ext cx="1603669" cy="3160531"/>
            <a:chOff x="198" y="1098"/>
            <a:chExt cx="1654" cy="2933"/>
          </a:xfrm>
        </p:grpSpPr>
        <p:pic>
          <p:nvPicPr>
            <p:cNvPr id="95237" name="图片 95236" descr="066754001170751382"/>
            <p:cNvPicPr>
              <a:picLocks noChangeAspect="1"/>
            </p:cNvPicPr>
            <p:nvPr/>
          </p:nvPicPr>
          <p:blipFill>
            <a:blip r:embed="rId6"/>
            <a:stretch>
              <a:fillRect/>
            </a:stretch>
          </p:blipFill>
          <p:spPr>
            <a:xfrm>
              <a:off x="253" y="1098"/>
              <a:ext cx="1599" cy="1281"/>
            </a:xfrm>
            <a:prstGeom prst="rect">
              <a:avLst/>
            </a:prstGeom>
            <a:noFill/>
            <a:ln w="9525" cap="flat" cmpd="sng">
              <a:solidFill>
                <a:schemeClr val="accent1">
                  <a:lumMod val="50000"/>
                </a:schemeClr>
              </a:solidFill>
              <a:prstDash val="solid"/>
              <a:miter/>
              <a:headEnd type="none" w="med" len="med"/>
              <a:tailEnd type="none" w="med" len="med"/>
            </a:ln>
          </p:spPr>
        </p:pic>
        <p:sp>
          <p:nvSpPr>
            <p:cNvPr id="95239" name="矩形 95238"/>
            <p:cNvSpPr/>
            <p:nvPr/>
          </p:nvSpPr>
          <p:spPr>
            <a:xfrm>
              <a:off x="198" y="2432"/>
              <a:ext cx="1653" cy="1599"/>
            </a:xfrm>
            <a:prstGeom prst="rect">
              <a:avLst/>
            </a:prstGeom>
            <a:noFill/>
            <a:ln w="9525" cap="flat" cmpd="sng">
              <a:solidFill>
                <a:schemeClr val="accent1">
                  <a:lumMod val="50000"/>
                </a:schemeClr>
              </a:solidFill>
              <a:prstDash val="solid"/>
              <a:miter/>
              <a:headEnd type="none" w="med" len="med"/>
              <a:tailEnd type="none" w="med" len="med"/>
            </a:ln>
          </p:spPr>
          <p:txBody>
            <a:bodyPr wrap="square">
              <a:spAutoFit/>
            </a:bodyPr>
            <a:lstStyle/>
            <a:p>
              <a:pPr>
                <a:buClr>
                  <a:schemeClr val="bg1"/>
                </a:buClr>
              </a:pPr>
              <a:r>
                <a:rPr lang="en-US" altLang="zh-CN" sz="2400" b="1" dirty="0">
                  <a:solidFill>
                    <a:srgbClr val="0033CC"/>
                  </a:solidFill>
                  <a:effectLst>
                    <a:outerShdw blurRad="38100" dist="38100" dir="2700000">
                      <a:srgbClr val="C0C0C0"/>
                    </a:outerShdw>
                  </a:effectLst>
                  <a:latin typeface="Times New Roman" panose="02020603050405020304" pitchFamily="18" charset="0"/>
                  <a:ea typeface="楷体_GB2312" pitchFamily="49" charset="-122"/>
                </a:rPr>
                <a:t>  </a:t>
              </a:r>
              <a:r>
                <a:rPr lang="zh-CN" altLang="en-US" sz="1600" dirty="0">
                  <a:solidFill>
                    <a:srgbClr val="044875"/>
                  </a:solidFill>
                  <a:latin typeface="宋体" panose="02010600030101010101" pitchFamily="2" charset="-122"/>
                </a:rPr>
                <a:t>伍廷芳代表革命军方面</a:t>
              </a:r>
              <a:r>
                <a:rPr lang="zh-CN" altLang="en-US" b="1" dirty="0">
                  <a:solidFill>
                    <a:srgbClr val="044875"/>
                  </a:solidFill>
                  <a:latin typeface="宋体" panose="02010600030101010101" pitchFamily="2" charset="-122"/>
                  <a:cs typeface="+mn-ea"/>
                </a:rPr>
                <a:t>提出</a:t>
              </a:r>
              <a:r>
                <a:rPr lang="zh-CN" altLang="en-US" sz="1600" dirty="0">
                  <a:solidFill>
                    <a:srgbClr val="044875"/>
                  </a:solidFill>
                  <a:latin typeface="宋体" panose="02010600030101010101" pitchFamily="2" charset="-122"/>
                </a:rPr>
                <a:t>：清帝退位、选举总统、建立共和政府等条件。</a:t>
              </a:r>
              <a:endParaRPr lang="zh-CN" altLang="en-US" sz="1600" dirty="0">
                <a:solidFill>
                  <a:srgbClr val="044875"/>
                </a:solidFill>
                <a:latin typeface="宋体" panose="02010600030101010101" pitchFamily="2" charset="-122"/>
              </a:endParaRPr>
            </a:p>
          </p:txBody>
        </p:sp>
      </p:grpSp>
      <p:grpSp>
        <p:nvGrpSpPr>
          <p:cNvPr id="95240" name="组合 95239"/>
          <p:cNvGrpSpPr/>
          <p:nvPr/>
        </p:nvGrpSpPr>
        <p:grpSpPr>
          <a:xfrm>
            <a:off x="2581593" y="3541713"/>
            <a:ext cx="1522413" cy="2498726"/>
            <a:chOff x="4079" y="1140"/>
            <a:chExt cx="959" cy="1574"/>
          </a:xfrm>
        </p:grpSpPr>
        <p:pic>
          <p:nvPicPr>
            <p:cNvPr id="95242" name="图片 95241" descr="20061112134047248"/>
            <p:cNvPicPr>
              <a:picLocks noChangeAspect="1"/>
            </p:cNvPicPr>
            <p:nvPr/>
          </p:nvPicPr>
          <p:blipFill>
            <a:blip r:embed="rId7"/>
            <a:stretch>
              <a:fillRect/>
            </a:stretch>
          </p:blipFill>
          <p:spPr>
            <a:xfrm>
              <a:off x="4079" y="1140"/>
              <a:ext cx="959" cy="987"/>
            </a:xfrm>
            <a:prstGeom prst="rect">
              <a:avLst/>
            </a:prstGeom>
            <a:noFill/>
            <a:ln w="9525">
              <a:solidFill>
                <a:schemeClr val="accent1">
                  <a:lumMod val="50000"/>
                </a:schemeClr>
              </a:solidFill>
            </a:ln>
          </p:spPr>
        </p:pic>
        <p:sp>
          <p:nvSpPr>
            <p:cNvPr id="95244" name="矩形 95243"/>
            <p:cNvSpPr/>
            <p:nvPr/>
          </p:nvSpPr>
          <p:spPr>
            <a:xfrm>
              <a:off x="4079" y="2191"/>
              <a:ext cx="959" cy="523"/>
            </a:xfrm>
            <a:prstGeom prst="rect">
              <a:avLst/>
            </a:prstGeom>
            <a:noFill/>
            <a:ln w="9525" cap="flat" cmpd="sng">
              <a:solidFill>
                <a:schemeClr val="accent1">
                  <a:lumMod val="50000"/>
                </a:schemeClr>
              </a:solidFill>
              <a:prstDash val="solid"/>
              <a:miter/>
              <a:headEnd type="none" w="med" len="med"/>
              <a:tailEnd type="none" w="med" len="med"/>
            </a:ln>
          </p:spPr>
          <p:txBody>
            <a:bodyPr wrap="square">
              <a:spAutoFit/>
            </a:bodyPr>
            <a:lstStyle/>
            <a:p>
              <a:pPr>
                <a:buClr>
                  <a:schemeClr val="bg1"/>
                </a:buClr>
              </a:pPr>
              <a:r>
                <a:rPr lang="zh-CN" altLang="en-US" sz="1600" dirty="0">
                  <a:solidFill>
                    <a:srgbClr val="044875"/>
                  </a:solidFill>
                  <a:latin typeface="宋体" panose="02010600030101010101" pitchFamily="2" charset="-122"/>
                </a:rPr>
                <a:t>唐绍仪代表袁世凯向革命军进行要挟。</a:t>
              </a:r>
              <a:endParaRPr lang="zh-CN" altLang="en-US" sz="1600" dirty="0">
                <a:solidFill>
                  <a:srgbClr val="044875"/>
                </a:solidFill>
                <a:latin typeface="宋体" panose="02010600030101010101" pitchFamily="2" charset="-122"/>
              </a:endParaRPr>
            </a:p>
          </p:txBody>
        </p:sp>
      </p:grpSp>
      <p:sp>
        <p:nvSpPr>
          <p:cNvPr id="21" name="文本框 20"/>
          <p:cNvSpPr txBox="1"/>
          <p:nvPr/>
        </p:nvSpPr>
        <p:spPr>
          <a:xfrm>
            <a:off x="4700270" y="5348605"/>
            <a:ext cx="1817370" cy="829945"/>
          </a:xfrm>
          <a:prstGeom prst="rect">
            <a:avLst/>
          </a:prstGeom>
          <a:noFill/>
          <a:ln>
            <a:solidFill>
              <a:schemeClr val="accent1">
                <a:lumMod val="50000"/>
              </a:schemeClr>
            </a:solidFill>
          </a:ln>
        </p:spPr>
        <p:txBody>
          <a:bodyPr wrap="square" rtlCol="0">
            <a:spAutoFit/>
          </a:bodyPr>
          <a:lstStyle/>
          <a:p>
            <a:pPr>
              <a:buClr>
                <a:schemeClr val="bg1"/>
              </a:buClr>
            </a:pPr>
            <a:r>
              <a:rPr sz="1600" dirty="0">
                <a:solidFill>
                  <a:srgbClr val="044875"/>
                </a:solidFill>
                <a:latin typeface="宋体" panose="02010600030101010101" pitchFamily="2" charset="-122"/>
                <a:sym typeface="+mn-ea"/>
              </a:rPr>
              <a:t> </a:t>
            </a:r>
            <a:r>
              <a:rPr lang="en-US" altLang="zh-CN" sz="1600" dirty="0">
                <a:solidFill>
                  <a:srgbClr val="044875"/>
                </a:solidFill>
                <a:latin typeface="宋体" panose="02010600030101010101" pitchFamily="2" charset="-122"/>
                <a:sym typeface="+mn-ea"/>
              </a:rPr>
              <a:t>1912</a:t>
            </a:r>
            <a:r>
              <a:rPr lang="zh-CN" altLang="en-US" sz="1600" dirty="0">
                <a:solidFill>
                  <a:srgbClr val="044875"/>
                </a:solidFill>
                <a:latin typeface="宋体" panose="02010600030101010101" pitchFamily="2" charset="-122"/>
                <a:sym typeface="+mn-ea"/>
              </a:rPr>
              <a:t>年</a:t>
            </a:r>
            <a:r>
              <a:rPr lang="en-US" altLang="zh-CN" sz="1600" dirty="0">
                <a:solidFill>
                  <a:srgbClr val="044875"/>
                </a:solidFill>
                <a:latin typeface="宋体" panose="02010600030101010101" pitchFamily="2" charset="-122"/>
                <a:sym typeface="+mn-ea"/>
              </a:rPr>
              <a:t>2</a:t>
            </a:r>
            <a:r>
              <a:rPr lang="zh-CN" altLang="en-US" sz="1600" dirty="0">
                <a:solidFill>
                  <a:srgbClr val="044875"/>
                </a:solidFill>
                <a:latin typeface="宋体" panose="02010600030101010101" pitchFamily="2" charset="-122"/>
                <a:sym typeface="+mn-ea"/>
              </a:rPr>
              <a:t>月</a:t>
            </a:r>
            <a:r>
              <a:rPr lang="en-US" altLang="zh-CN" sz="1600" dirty="0">
                <a:solidFill>
                  <a:srgbClr val="044875"/>
                </a:solidFill>
                <a:latin typeface="宋体" panose="02010600030101010101" pitchFamily="2" charset="-122"/>
                <a:sym typeface="+mn-ea"/>
              </a:rPr>
              <a:t>12</a:t>
            </a:r>
            <a:r>
              <a:rPr lang="zh-CN" altLang="en-US" sz="1600" dirty="0">
                <a:solidFill>
                  <a:srgbClr val="044875"/>
                </a:solidFill>
                <a:latin typeface="宋体" panose="02010600030101010101" pitchFamily="2" charset="-122"/>
                <a:sym typeface="+mn-ea"/>
              </a:rPr>
              <a:t>日，清帝下诏退位，封建帝制覆灭。</a:t>
            </a:r>
            <a:endParaRPr lang="zh-CN" altLang="en-US" sz="1600" dirty="0">
              <a:solidFill>
                <a:srgbClr val="044875"/>
              </a:solidFill>
              <a:latin typeface="宋体" panose="02010600030101010101" pitchFamily="2" charset="-122"/>
            </a:endParaRPr>
          </a:p>
        </p:txBody>
      </p:sp>
      <p:sp>
        <p:nvSpPr>
          <p:cNvPr id="22" name="矩形标注 21"/>
          <p:cNvSpPr/>
          <p:nvPr/>
        </p:nvSpPr>
        <p:spPr>
          <a:xfrm>
            <a:off x="9601835" y="3814445"/>
            <a:ext cx="2492375" cy="2644775"/>
          </a:xfrm>
          <a:prstGeom prst="wedgeRectCallout">
            <a:avLst>
              <a:gd name="adj1" fmla="val -9312"/>
              <a:gd name="adj2" fmla="val -63109"/>
            </a:avLst>
          </a:prstGeom>
          <a:solidFill>
            <a:schemeClr val="bg1"/>
          </a:solidFill>
          <a:ln w="9525" cap="flat" cmpd="sng">
            <a:solidFill>
              <a:schemeClr val="accent1">
                <a:lumMod val="50000"/>
              </a:schemeClr>
            </a:solidFill>
            <a:prstDash val="solid"/>
            <a:miter/>
            <a:headEnd type="none" w="med" len="med"/>
            <a:tailEnd type="none" w="med" len="med"/>
          </a:ln>
        </p:spPr>
        <p:txBody>
          <a:bodyPr/>
          <a:lstStyle/>
          <a:p>
            <a:pPr lvl="0" algn="l" eaLnBrk="1" fontAlgn="base" hangingPunct="1">
              <a:lnSpc>
                <a:spcPct val="130000"/>
              </a:lnSpc>
              <a:buClr>
                <a:srgbClr val="000000"/>
              </a:buClr>
            </a:pPr>
            <a:r>
              <a:rPr lang="zh-CN" sz="1600" dirty="0">
                <a:solidFill>
                  <a:srgbClr val="044875"/>
                </a:solidFill>
                <a:latin typeface="宋体" panose="02010600030101010101" pitchFamily="2" charset="-122"/>
                <a:sym typeface="+mn-ea"/>
              </a:rPr>
              <a:t>1912 年 </a:t>
            </a:r>
            <a:r>
              <a:rPr lang="en-US" sz="1600" dirty="0">
                <a:solidFill>
                  <a:srgbClr val="044875"/>
                </a:solidFill>
                <a:latin typeface="宋体" panose="02010600030101010101" pitchFamily="2" charset="-122"/>
                <a:sym typeface="+mn-ea"/>
              </a:rPr>
              <a:t>3</a:t>
            </a:r>
            <a:r>
              <a:rPr lang="zh-CN" sz="1600" dirty="0">
                <a:solidFill>
                  <a:srgbClr val="044875"/>
                </a:solidFill>
                <a:latin typeface="宋体" panose="02010600030101010101" pitchFamily="2" charset="-122"/>
                <a:sym typeface="+mn-ea"/>
              </a:rPr>
              <a:t>月 1</a:t>
            </a:r>
            <a:r>
              <a:rPr lang="en-US" altLang="zh-CN" sz="1600" dirty="0">
                <a:solidFill>
                  <a:srgbClr val="044875"/>
                </a:solidFill>
                <a:latin typeface="宋体" panose="02010600030101010101" pitchFamily="2" charset="-122"/>
                <a:sym typeface="+mn-ea"/>
              </a:rPr>
              <a:t>0</a:t>
            </a:r>
            <a:r>
              <a:rPr lang="zh-CN" sz="1600" dirty="0">
                <a:solidFill>
                  <a:srgbClr val="044875"/>
                </a:solidFill>
                <a:latin typeface="宋体" panose="02010600030101010101" pitchFamily="2" charset="-122"/>
                <a:sym typeface="+mn-ea"/>
              </a:rPr>
              <a:t> 日，袁世凯就任临时大总统，辛亥革命的果实被袁窃取。</a:t>
            </a:r>
            <a:endParaRPr lang="zh-CN" sz="1600" dirty="0">
              <a:solidFill>
                <a:srgbClr val="044875"/>
              </a:solidFill>
              <a:latin typeface="宋体" panose="02010600030101010101" pitchFamily="2" charset="-122"/>
              <a:sym typeface="+mn-ea"/>
            </a:endParaRPr>
          </a:p>
          <a:p>
            <a:pPr lvl="0" algn="l" eaLnBrk="1" fontAlgn="base" hangingPunct="1">
              <a:lnSpc>
                <a:spcPct val="130000"/>
              </a:lnSpc>
              <a:buClr>
                <a:srgbClr val="000000"/>
              </a:buClr>
            </a:pPr>
            <a:r>
              <a:rPr lang="en-US" altLang="zh-CN" sz="1600" dirty="0">
                <a:solidFill>
                  <a:srgbClr val="044875"/>
                </a:solidFill>
                <a:latin typeface="宋体" panose="02010600030101010101" pitchFamily="2" charset="-122"/>
                <a:sym typeface="+mn-ea"/>
              </a:rPr>
              <a:t>·</a:t>
            </a:r>
            <a:r>
              <a:rPr lang="zh-CN" sz="1600" dirty="0">
                <a:solidFill>
                  <a:srgbClr val="044875"/>
                </a:solidFill>
                <a:latin typeface="宋体" panose="02010600030101010101" pitchFamily="2" charset="-122"/>
                <a:sym typeface="+mn-ea"/>
              </a:rPr>
              <a:t>任命亲信组阁；</a:t>
            </a:r>
            <a:endParaRPr lang="zh-CN" sz="1600" dirty="0">
              <a:solidFill>
                <a:srgbClr val="044875"/>
              </a:solidFill>
              <a:latin typeface="宋体" panose="02010600030101010101" pitchFamily="2" charset="-122"/>
              <a:sym typeface="+mn-ea"/>
            </a:endParaRPr>
          </a:p>
          <a:p>
            <a:pPr lvl="0" algn="l" eaLnBrk="1" fontAlgn="base" hangingPunct="1">
              <a:lnSpc>
                <a:spcPct val="130000"/>
              </a:lnSpc>
              <a:buClr>
                <a:srgbClr val="000000"/>
              </a:buClr>
            </a:pPr>
            <a:r>
              <a:rPr lang="en-US" altLang="zh-CN" sz="1600" dirty="0">
                <a:solidFill>
                  <a:srgbClr val="044875"/>
                </a:solidFill>
                <a:latin typeface="宋体" panose="02010600030101010101" pitchFamily="2" charset="-122"/>
                <a:sym typeface="+mn-ea"/>
              </a:rPr>
              <a:t>·</a:t>
            </a:r>
            <a:r>
              <a:rPr lang="zh-CN" sz="1600" dirty="0">
                <a:solidFill>
                  <a:srgbClr val="044875"/>
                </a:solidFill>
                <a:latin typeface="宋体" panose="02010600030101010101" pitchFamily="2" charset="-122"/>
                <a:sym typeface="+mn-ea"/>
              </a:rPr>
              <a:t>闹选大总统；</a:t>
            </a:r>
            <a:endParaRPr lang="zh-CN" sz="1600" dirty="0">
              <a:solidFill>
                <a:srgbClr val="044875"/>
              </a:solidFill>
              <a:latin typeface="宋体" panose="02010600030101010101" pitchFamily="2" charset="-122"/>
              <a:sym typeface="+mn-ea"/>
            </a:endParaRPr>
          </a:p>
          <a:p>
            <a:pPr lvl="0" algn="l" eaLnBrk="1" fontAlgn="base" hangingPunct="1">
              <a:lnSpc>
                <a:spcPct val="130000"/>
              </a:lnSpc>
              <a:buClr>
                <a:srgbClr val="000000"/>
              </a:buClr>
            </a:pPr>
            <a:r>
              <a:rPr lang="en-US" altLang="zh-CN" sz="1600" dirty="0">
                <a:solidFill>
                  <a:srgbClr val="044875"/>
                </a:solidFill>
                <a:latin typeface="宋体" panose="02010600030101010101" pitchFamily="2" charset="-122"/>
                <a:sym typeface="+mn-ea"/>
              </a:rPr>
              <a:t>·</a:t>
            </a:r>
            <a:r>
              <a:rPr lang="zh-CN" sz="1600" dirty="0">
                <a:solidFill>
                  <a:srgbClr val="044875"/>
                </a:solidFill>
                <a:latin typeface="宋体" panose="02010600030101010101" pitchFamily="2" charset="-122"/>
                <a:sym typeface="+mn-ea"/>
              </a:rPr>
              <a:t>解散国民党和国会；</a:t>
            </a:r>
            <a:endParaRPr lang="zh-CN" sz="1600" dirty="0">
              <a:solidFill>
                <a:srgbClr val="044875"/>
              </a:solidFill>
              <a:latin typeface="宋体" panose="02010600030101010101" pitchFamily="2" charset="-122"/>
              <a:sym typeface="+mn-ea"/>
            </a:endParaRPr>
          </a:p>
          <a:p>
            <a:pPr lvl="0" algn="l" eaLnBrk="1" fontAlgn="base" hangingPunct="1">
              <a:lnSpc>
                <a:spcPct val="130000"/>
              </a:lnSpc>
              <a:buClr>
                <a:srgbClr val="000000"/>
              </a:buClr>
            </a:pPr>
            <a:r>
              <a:rPr lang="en-US" altLang="zh-CN" sz="1600" dirty="0">
                <a:solidFill>
                  <a:srgbClr val="044875"/>
                </a:solidFill>
                <a:latin typeface="宋体" panose="02010600030101010101" pitchFamily="2" charset="-122"/>
                <a:sym typeface="+mn-ea"/>
              </a:rPr>
              <a:t>·</a:t>
            </a:r>
            <a:r>
              <a:rPr lang="zh-CN" sz="1600" dirty="0">
                <a:solidFill>
                  <a:srgbClr val="044875"/>
                </a:solidFill>
                <a:latin typeface="宋体" panose="02010600030101010101" pitchFamily="2" charset="-122"/>
                <a:sym typeface="+mn-ea"/>
              </a:rPr>
              <a:t>废除临时约法；</a:t>
            </a:r>
            <a:endParaRPr lang="zh-CN" sz="1600" dirty="0">
              <a:solidFill>
                <a:srgbClr val="044875"/>
              </a:solidFill>
              <a:latin typeface="宋体" panose="02010600030101010101" pitchFamily="2" charset="-122"/>
              <a:sym typeface="+mn-ea"/>
            </a:endParaRPr>
          </a:p>
          <a:p>
            <a:pPr lvl="0" algn="l" eaLnBrk="1" fontAlgn="base" hangingPunct="1">
              <a:lnSpc>
                <a:spcPct val="130000"/>
              </a:lnSpc>
              <a:buClr>
                <a:srgbClr val="000000"/>
              </a:buClr>
            </a:pPr>
            <a:r>
              <a:rPr lang="en-US" altLang="zh-CN" sz="1600" dirty="0">
                <a:solidFill>
                  <a:srgbClr val="044875"/>
                </a:solidFill>
                <a:latin typeface="宋体" panose="02010600030101010101" pitchFamily="2" charset="-122"/>
                <a:sym typeface="+mn-ea"/>
              </a:rPr>
              <a:t>·</a:t>
            </a:r>
            <a:r>
              <a:rPr lang="zh-CN" sz="1600" dirty="0">
                <a:solidFill>
                  <a:srgbClr val="044875"/>
                </a:solidFill>
                <a:latin typeface="宋体" panose="02010600030101010101" pitchFamily="2" charset="-122"/>
                <a:sym typeface="+mn-ea"/>
              </a:rPr>
              <a:t>实行洪宪帝制。</a:t>
            </a:r>
            <a:endParaRPr lang="zh-CN" sz="1600" dirty="0">
              <a:solidFill>
                <a:srgbClr val="044875"/>
              </a:solidFill>
              <a:latin typeface="宋体" panose="02010600030101010101" pitchFamily="2" charset="-122"/>
              <a:sym typeface="+mn-ea"/>
            </a:endParaRPr>
          </a:p>
        </p:txBody>
      </p:sp>
      <p:sp>
        <p:nvSpPr>
          <p:cNvPr id="23" name="右箭头 9"/>
          <p:cNvSpPr>
            <a:spLocks noChangeArrowheads="1"/>
          </p:cNvSpPr>
          <p:nvPr/>
        </p:nvSpPr>
        <p:spPr bwMode="auto">
          <a:xfrm>
            <a:off x="4220497" y="4279796"/>
            <a:ext cx="318839" cy="273344"/>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sp>
        <p:nvSpPr>
          <p:cNvPr id="24" name="右箭头 9"/>
          <p:cNvSpPr>
            <a:spLocks noChangeArrowheads="1"/>
          </p:cNvSpPr>
          <p:nvPr/>
        </p:nvSpPr>
        <p:spPr bwMode="auto">
          <a:xfrm>
            <a:off x="6707157" y="4279796"/>
            <a:ext cx="318839" cy="273344"/>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sp>
        <p:nvSpPr>
          <p:cNvPr id="25" name="右箭头 9"/>
          <p:cNvSpPr>
            <a:spLocks noChangeArrowheads="1"/>
          </p:cNvSpPr>
          <p:nvPr/>
        </p:nvSpPr>
        <p:spPr bwMode="auto">
          <a:xfrm>
            <a:off x="9137302" y="4279796"/>
            <a:ext cx="318839" cy="273344"/>
          </a:xfrm>
          <a:prstGeom prst="rightArrow">
            <a:avLst>
              <a:gd name="adj1" fmla="val 50000"/>
              <a:gd name="adj2" fmla="val 50000"/>
            </a:avLst>
          </a:prstGeom>
          <a:solidFill>
            <a:schemeClr val="tx1">
              <a:lumMod val="50000"/>
              <a:lumOff val="50000"/>
            </a:schemeClr>
          </a:solidFill>
          <a:ln>
            <a:noFill/>
          </a:ln>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0">
              <a:ln>
                <a:noFill/>
              </a:ln>
              <a:solidFill>
                <a:srgbClr val="FF2F2F"/>
              </a:solidFill>
              <a:effectLst/>
              <a:uLnTx/>
              <a:uFillTx/>
              <a:latin typeface="+mn-lt"/>
              <a:ea typeface="+mn-ea"/>
              <a:cs typeface="+mn-ea"/>
              <a:sym typeface="+mn-lt"/>
            </a:endParaRPr>
          </a:p>
        </p:txBody>
      </p:sp>
      <p:grpSp>
        <p:nvGrpSpPr>
          <p:cNvPr id="42" name="组合 41"/>
          <p:cNvGrpSpPr/>
          <p:nvPr/>
        </p:nvGrpSpPr>
        <p:grpSpPr>
          <a:xfrm>
            <a:off x="27323" y="1285557"/>
            <a:ext cx="1888728" cy="5439410"/>
            <a:chOff x="125492" y="1000760"/>
            <a:chExt cx="1888728" cy="5439410"/>
          </a:xfrm>
        </p:grpSpPr>
        <p:grpSp>
          <p:nvGrpSpPr>
            <p:cNvPr id="43" name="组合 42"/>
            <p:cNvGrpSpPr/>
            <p:nvPr/>
          </p:nvGrpSpPr>
          <p:grpSpPr>
            <a:xfrm>
              <a:off x="127635" y="1000760"/>
              <a:ext cx="1886585" cy="5439410"/>
              <a:chOff x="77" y="2443"/>
              <a:chExt cx="2971" cy="8566"/>
            </a:xfrm>
            <a:solidFill>
              <a:schemeClr val="accent2">
                <a:lumMod val="75000"/>
              </a:schemeClr>
            </a:solidFill>
          </p:grpSpPr>
          <p:cxnSp>
            <p:nvCxnSpPr>
              <p:cNvPr id="45" name="直接连接符 44"/>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46" name="组合 45"/>
              <p:cNvGrpSpPr/>
              <p:nvPr/>
            </p:nvGrpSpPr>
            <p:grpSpPr>
              <a:xfrm>
                <a:off x="77" y="2443"/>
                <a:ext cx="1225" cy="8566"/>
                <a:chOff x="77" y="2435"/>
                <a:chExt cx="1225" cy="8566"/>
              </a:xfrm>
              <a:grpFill/>
            </p:grpSpPr>
            <p:cxnSp>
              <p:nvCxnSpPr>
                <p:cNvPr id="47" name="直接连接符 46"/>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8" name="组合 47"/>
                <p:cNvGrpSpPr/>
                <p:nvPr/>
              </p:nvGrpSpPr>
              <p:grpSpPr>
                <a:xfrm>
                  <a:off x="1182" y="2435"/>
                  <a:ext cx="120" cy="8566"/>
                  <a:chOff x="1182" y="2435"/>
                  <a:chExt cx="120" cy="8566"/>
                </a:xfrm>
                <a:grpFill/>
              </p:grpSpPr>
              <p:cxnSp>
                <p:nvCxnSpPr>
                  <p:cNvPr id="49" name="直接连接符 48"/>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50" name="椭圆 49"/>
                  <p:cNvSpPr/>
                  <p:nvPr/>
                </p:nvSpPr>
                <p:spPr>
                  <a:xfrm>
                    <a:off x="1182" y="2435"/>
                    <a:ext cx="120" cy="12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4" name="文本框 43"/>
            <p:cNvSpPr txBox="1"/>
            <p:nvPr/>
          </p:nvSpPr>
          <p:spPr>
            <a:xfrm>
              <a:off x="125492" y="1352550"/>
              <a:ext cx="615553" cy="4962525"/>
            </a:xfrm>
            <a:prstGeom prst="rect">
              <a:avLst/>
            </a:prstGeom>
            <a:noFill/>
            <a:ln>
              <a:solidFill>
                <a:schemeClr val="bg1"/>
              </a:solidFill>
            </a:ln>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一、封建军阀专制统治的形成</a:t>
              </a:r>
              <a:endParaRPr lang="zh-CN" altLang="en-US" sz="2800" dirty="0">
                <a:solidFill>
                  <a:srgbClr val="044875"/>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barn(inVertical)">
                                      <p:cBhvr>
                                        <p:cTn id="7" dur="500"/>
                                        <p:tgtEl>
                                          <p:spTgt spid="95235"/>
                                        </p:tgtEl>
                                      </p:cBhvr>
                                    </p:animEffect>
                                  </p:childTnLst>
                                </p:cTn>
                              </p:par>
                              <p:par>
                                <p:cTn id="8" presetID="16" presetClass="entr" presetSubtype="21" fill="hold" nodeType="withEffect">
                                  <p:stCondLst>
                                    <p:cond delay="0"/>
                                  </p:stCondLst>
                                  <p:childTnLst>
                                    <p:set>
                                      <p:cBhvr>
                                        <p:cTn id="9" dur="1" fill="hold">
                                          <p:stCondLst>
                                            <p:cond delay="0"/>
                                          </p:stCondLst>
                                        </p:cTn>
                                        <p:tgtEl>
                                          <p:spTgt spid="95240"/>
                                        </p:tgtEl>
                                        <p:attrNameLst>
                                          <p:attrName>style.visibility</p:attrName>
                                        </p:attrNameLst>
                                      </p:cBhvr>
                                      <p:to>
                                        <p:strVal val="visible"/>
                                      </p:to>
                                    </p:set>
                                    <p:animEffect transition="in" filter="barn(inVertical)">
                                      <p:cBhvr>
                                        <p:cTn id="10" dur="500"/>
                                        <p:tgtEl>
                                          <p:spTgt spid="9524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par>
                                <p:cTn id="16" presetID="18" presetClass="entr" presetSubtype="12" fill="hold" nodeType="withEffect">
                                  <p:stCondLst>
                                    <p:cond delay="0"/>
                                  </p:stCondLst>
                                  <p:childTnLst>
                                    <p:set>
                                      <p:cBhvr>
                                        <p:cTn id="17" dur="1" fill="hold">
                                          <p:stCondLst>
                                            <p:cond delay="0"/>
                                          </p:stCondLst>
                                        </p:cTn>
                                        <p:tgtEl>
                                          <p:spTgt spid="48131"/>
                                        </p:tgtEl>
                                        <p:attrNameLst>
                                          <p:attrName>style.visibility</p:attrName>
                                        </p:attrNameLst>
                                      </p:cBhvr>
                                      <p:to>
                                        <p:strVal val="visible"/>
                                      </p:to>
                                    </p:set>
                                    <p:animEffect transition="in" filter="strips(downLeft)">
                                      <p:cBhvr>
                                        <p:cTn id="18" dur="500"/>
                                        <p:tgtEl>
                                          <p:spTgt spid="4813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inVertical)">
                                      <p:cBhvr>
                                        <p:cTn id="26" dur="500"/>
                                        <p:tgtEl>
                                          <p:spTgt spid="2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1150"/>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6344920" cy="643890"/>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举起近代民族民主革命的旗帜</a:t>
            </a:r>
            <a:endParaRPr lang="zh-CN" altLang="en-US" sz="3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p:cNvSpPr txBox="1"/>
          <p:nvPr/>
        </p:nvSpPr>
        <p:spPr>
          <a:xfrm>
            <a:off x="1118235" y="3014345"/>
            <a:ext cx="2327275" cy="829945"/>
          </a:xfrm>
          <a:prstGeom prst="rect">
            <a:avLst/>
          </a:prstGeom>
          <a:solidFill>
            <a:schemeClr val="bg1"/>
          </a:solidFill>
        </p:spPr>
        <p:txBody>
          <a:bodyPr wrap="square" rtlCol="0">
            <a:spAutoFit/>
          </a:bodyPr>
          <a:lstStyle/>
          <a:p>
            <a:r>
              <a:rPr lang="zh-CN" altLang="en-US" sz="4800">
                <a:solidFill>
                  <a:srgbClr val="044875"/>
                </a:solidFill>
                <a:latin typeface="微软雅黑" panose="020B0503020204020204" pitchFamily="34" charset="-122"/>
                <a:ea typeface="微软雅黑" panose="020B0503020204020204" pitchFamily="34" charset="-122"/>
              </a:rPr>
              <a:t>第一节</a:t>
            </a:r>
            <a:endParaRPr lang="zh-CN" altLang="en-US" sz="4800">
              <a:solidFill>
                <a:srgbClr val="044875"/>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4097655" y="220021"/>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微软雅黑" panose="020B0503020204020204" pitchFamily="34" charset="-122"/>
                <a:ea typeface="微软雅黑" panose="020B0503020204020204" pitchFamily="34" charset="-122"/>
              </a:rPr>
              <a:t>第三节  辛亥革命的失败</a:t>
            </a:r>
            <a:endParaRPr lang="zh-CN" altLang="en-US" sz="2400" b="1" dirty="0">
              <a:solidFill>
                <a:srgbClr val="044875"/>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034415" y="724535"/>
            <a:ext cx="443484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（一）袁世凯窃国和辛亥革命流产</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197637" name="文本框 197636"/>
          <p:cNvSpPr txBox="1"/>
          <p:nvPr/>
        </p:nvSpPr>
        <p:spPr>
          <a:xfrm>
            <a:off x="1572260" y="2616835"/>
            <a:ext cx="5728970" cy="3610610"/>
          </a:xfrm>
          <a:prstGeom prst="rect">
            <a:avLst/>
          </a:prstGeom>
          <a:noFill/>
          <a:ln w="28575" cap="flat" cmpd="sng">
            <a:solidFill>
              <a:schemeClr val="accent1">
                <a:lumMod val="50000"/>
              </a:schemeClr>
            </a:solidFill>
            <a:prstDash val="sysDash"/>
            <a:miter/>
            <a:headEnd type="none" w="med" len="med"/>
            <a:tailEnd type="none" w="med" len="med"/>
          </a:ln>
        </p:spPr>
        <p:txBody>
          <a:bodyPr wrap="square">
            <a:spAutoFit/>
          </a:bodyPr>
          <a:lstStyle/>
          <a:p>
            <a:pPr>
              <a:lnSpc>
                <a:spcPct val="120000"/>
              </a:lnSpc>
              <a:spcBef>
                <a:spcPct val="50000"/>
              </a:spcBef>
              <a:buClr>
                <a:schemeClr val="bg1"/>
              </a:buClr>
            </a:pPr>
            <a:r>
              <a:rPr lang="en-US" altLang="zh-CN" sz="3200" b="1" dirty="0">
                <a:solidFill>
                  <a:srgbClr val="044875"/>
                </a:solidFill>
                <a:latin typeface="宋体" panose="02010600030101010101" pitchFamily="2" charset="-122"/>
                <a:cs typeface="楷体" panose="02010609060101010101" charset="-122"/>
              </a:rPr>
              <a:t>·</a:t>
            </a:r>
            <a:r>
              <a:rPr lang="zh-CN" altLang="en-US" sz="2400" dirty="0">
                <a:solidFill>
                  <a:srgbClr val="044875"/>
                </a:solidFill>
                <a:latin typeface="宋体" panose="02010600030101010101" pitchFamily="2" charset="-122"/>
                <a:cs typeface="楷体" panose="02010609060101010101" charset="-122"/>
              </a:rPr>
              <a:t>帝国主义的大力扶持和帮助；</a:t>
            </a:r>
            <a:endParaRPr lang="zh-CN" altLang="en-US" sz="2400" dirty="0">
              <a:solidFill>
                <a:srgbClr val="044875"/>
              </a:solidFill>
              <a:latin typeface="宋体" panose="02010600030101010101" pitchFamily="2" charset="-122"/>
              <a:cs typeface="楷体" panose="02010609060101010101" charset="-122"/>
            </a:endParaRPr>
          </a:p>
          <a:p>
            <a:pPr>
              <a:lnSpc>
                <a:spcPct val="120000"/>
              </a:lnSpc>
              <a:spcBef>
                <a:spcPct val="50000"/>
              </a:spcBef>
              <a:buClr>
                <a:schemeClr val="bg1"/>
              </a:buClr>
            </a:pPr>
            <a:r>
              <a:rPr lang="en-US" altLang="zh-CN" sz="2800" b="1" dirty="0">
                <a:solidFill>
                  <a:srgbClr val="044875"/>
                </a:solidFill>
                <a:latin typeface="宋体" panose="02010600030101010101" pitchFamily="2" charset="-122"/>
                <a:cs typeface="楷体" panose="02010609060101010101" charset="-122"/>
                <a:sym typeface="+mn-ea"/>
              </a:rPr>
              <a:t>·</a:t>
            </a:r>
            <a:r>
              <a:rPr lang="zh-CN" altLang="en-US" sz="2400" dirty="0">
                <a:solidFill>
                  <a:srgbClr val="044875"/>
                </a:solidFill>
                <a:latin typeface="宋体" panose="02010600030101010101" pitchFamily="2" charset="-122"/>
                <a:cs typeface="楷体" panose="02010609060101010101" charset="-122"/>
              </a:rPr>
              <a:t>国内大地主和大资产阶级的积极支持；</a:t>
            </a:r>
            <a:endParaRPr lang="zh-CN" altLang="en-US" sz="2400" dirty="0">
              <a:solidFill>
                <a:srgbClr val="044875"/>
              </a:solidFill>
              <a:latin typeface="宋体" panose="02010600030101010101" pitchFamily="2" charset="-122"/>
              <a:cs typeface="楷体" panose="02010609060101010101" charset="-122"/>
            </a:endParaRPr>
          </a:p>
          <a:p>
            <a:pPr>
              <a:lnSpc>
                <a:spcPct val="120000"/>
              </a:lnSpc>
              <a:spcBef>
                <a:spcPct val="50000"/>
              </a:spcBef>
              <a:buClr>
                <a:schemeClr val="bg1"/>
              </a:buClr>
            </a:pPr>
            <a:r>
              <a:rPr lang="en-US" altLang="zh-CN" sz="2800" b="1" dirty="0">
                <a:solidFill>
                  <a:srgbClr val="044875"/>
                </a:solidFill>
                <a:latin typeface="宋体" panose="02010600030101010101" pitchFamily="2" charset="-122"/>
                <a:cs typeface="楷体" panose="02010609060101010101" charset="-122"/>
                <a:sym typeface="+mn-ea"/>
              </a:rPr>
              <a:t>·</a:t>
            </a:r>
            <a:r>
              <a:rPr lang="zh-CN" altLang="en-US" sz="2400" dirty="0">
                <a:solidFill>
                  <a:srgbClr val="044875"/>
                </a:solidFill>
                <a:latin typeface="宋体" panose="02010600030101010101" pitchFamily="2" charset="-122"/>
                <a:cs typeface="楷体" panose="02010609060101010101" charset="-122"/>
              </a:rPr>
              <a:t>立宪派的支持；</a:t>
            </a:r>
            <a:endParaRPr lang="zh-CN" altLang="en-US" sz="2400" dirty="0">
              <a:solidFill>
                <a:srgbClr val="044875"/>
              </a:solidFill>
              <a:latin typeface="宋体" panose="02010600030101010101" pitchFamily="2" charset="-122"/>
              <a:cs typeface="楷体" panose="02010609060101010101" charset="-122"/>
            </a:endParaRPr>
          </a:p>
          <a:p>
            <a:pPr>
              <a:lnSpc>
                <a:spcPct val="120000"/>
              </a:lnSpc>
              <a:spcBef>
                <a:spcPct val="50000"/>
              </a:spcBef>
              <a:buClr>
                <a:schemeClr val="bg1"/>
              </a:buClr>
            </a:pPr>
            <a:r>
              <a:rPr lang="en-US" altLang="zh-CN" sz="2800" b="1" dirty="0">
                <a:solidFill>
                  <a:srgbClr val="044875"/>
                </a:solidFill>
                <a:latin typeface="宋体" panose="02010600030101010101" pitchFamily="2" charset="-122"/>
                <a:cs typeface="楷体" panose="02010609060101010101" charset="-122"/>
                <a:sym typeface="+mn-ea"/>
              </a:rPr>
              <a:t>·</a:t>
            </a:r>
            <a:r>
              <a:rPr lang="zh-CN" altLang="en-US" sz="2400" dirty="0">
                <a:solidFill>
                  <a:srgbClr val="044875"/>
                </a:solidFill>
                <a:latin typeface="宋体" panose="02010600030101010101" pitchFamily="2" charset="-122"/>
                <a:cs typeface="楷体" panose="02010609060101010101" charset="-122"/>
              </a:rPr>
              <a:t>资产阶级革命派的软弱和妥协；</a:t>
            </a:r>
            <a:endParaRPr lang="zh-CN" altLang="en-US" sz="2400" dirty="0">
              <a:solidFill>
                <a:srgbClr val="044875"/>
              </a:solidFill>
              <a:latin typeface="宋体" panose="02010600030101010101" pitchFamily="2" charset="-122"/>
              <a:cs typeface="楷体" panose="02010609060101010101" charset="-122"/>
            </a:endParaRPr>
          </a:p>
          <a:p>
            <a:pPr>
              <a:lnSpc>
                <a:spcPct val="120000"/>
              </a:lnSpc>
              <a:spcBef>
                <a:spcPct val="50000"/>
              </a:spcBef>
              <a:buClr>
                <a:schemeClr val="bg1"/>
              </a:buClr>
            </a:pPr>
            <a:r>
              <a:rPr lang="en-US" altLang="zh-CN" sz="2800" b="1" dirty="0">
                <a:solidFill>
                  <a:srgbClr val="044875"/>
                </a:solidFill>
                <a:latin typeface="宋体" panose="02010600030101010101" pitchFamily="2" charset="-122"/>
                <a:cs typeface="楷体" panose="02010609060101010101" charset="-122"/>
                <a:sym typeface="+mn-ea"/>
              </a:rPr>
              <a:t>·</a:t>
            </a:r>
            <a:r>
              <a:rPr lang="zh-CN" altLang="en-US" sz="2400" dirty="0">
                <a:solidFill>
                  <a:srgbClr val="044875"/>
                </a:solidFill>
                <a:latin typeface="宋体" panose="02010600030101010101" pitchFamily="2" charset="-122"/>
                <a:cs typeface="楷体" panose="02010609060101010101" charset="-122"/>
              </a:rPr>
              <a:t>袁世凯拥有相当的军事政治实力。</a:t>
            </a:r>
            <a:endParaRPr lang="zh-CN" altLang="en-US" sz="2400" dirty="0">
              <a:solidFill>
                <a:srgbClr val="044875"/>
              </a:solidFill>
              <a:latin typeface="宋体" panose="02010600030101010101" pitchFamily="2" charset="-122"/>
              <a:cs typeface="楷体" panose="02010609060101010101" charset="-122"/>
            </a:endParaRPr>
          </a:p>
        </p:txBody>
      </p:sp>
      <p:sp>
        <p:nvSpPr>
          <p:cNvPr id="30" name="椭圆 29"/>
          <p:cNvSpPr/>
          <p:nvPr/>
        </p:nvSpPr>
        <p:spPr>
          <a:xfrm>
            <a:off x="1165225" y="1614170"/>
            <a:ext cx="832485" cy="795020"/>
          </a:xfrm>
          <a:prstGeom prst="ellipse">
            <a:avLst/>
          </a:prstGeom>
          <a:solidFill>
            <a:schemeClr val="accent1">
              <a:lumMod val="50000"/>
            </a:schemeClr>
          </a:solidFill>
          <a:ln w="25400" cap="flat" cmpd="sng" algn="ctr">
            <a:noFill/>
            <a:prstDash val="solid"/>
          </a:ln>
          <a:effectLst>
            <a:innerShdw blurRad="114300">
              <a:prstClr val="black"/>
            </a:innerShdw>
          </a:effectLst>
        </p:spPr>
        <p:txBody>
          <a:bodyPr anchor="ctr"/>
          <a:lstStyle/>
          <a:p>
            <a:pPr algn="ctr" fontAlgn="base">
              <a:spcBef>
                <a:spcPct val="0"/>
              </a:spcBef>
              <a:spcAft>
                <a:spcPct val="0"/>
              </a:spcAft>
              <a:buFont typeface="Arial" panose="020B0604020202020204" pitchFamily="34" charset="0"/>
              <a:buNone/>
              <a:defRPr/>
            </a:pPr>
            <a:r>
              <a:rPr lang="en-US" altLang="zh-CN" sz="4400" dirty="0">
                <a:solidFill>
                  <a:prstClr val="white"/>
                </a:solidFill>
                <a:effectLst>
                  <a:outerShdw blurRad="38100" dist="38100" dir="2700000" algn="tl">
                    <a:srgbClr val="000000">
                      <a:alpha val="43137"/>
                    </a:srgbClr>
                  </a:outerShdw>
                </a:effectLst>
                <a:latin typeface="Arial Black" panose="020B0A04020102020204" pitchFamily="34" charset="0"/>
              </a:rPr>
              <a:t>?</a:t>
            </a:r>
            <a:endParaRPr lang="zh-CN" altLang="en-US" sz="4400"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5" name="组合 4"/>
          <p:cNvGrpSpPr/>
          <p:nvPr/>
        </p:nvGrpSpPr>
        <p:grpSpPr>
          <a:xfrm>
            <a:off x="2204720" y="1680210"/>
            <a:ext cx="5334000" cy="662305"/>
            <a:chOff x="3152668" y="1220489"/>
            <a:chExt cx="4325789" cy="1055437"/>
          </a:xfrm>
        </p:grpSpPr>
        <p:sp>
          <p:nvSpPr>
            <p:cNvPr id="42" name="六边形 41"/>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3" name="六边形 42"/>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9" name="TextBox 88"/>
            <p:cNvSpPr txBox="1"/>
            <p:nvPr/>
          </p:nvSpPr>
          <p:spPr>
            <a:xfrm>
              <a:off x="3498180" y="1454244"/>
              <a:ext cx="3787852" cy="587928"/>
            </a:xfrm>
            <a:prstGeom prst="rect">
              <a:avLst/>
            </a:prstGeom>
            <a:noFill/>
          </p:spPr>
          <p:txBody>
            <a:bodyPr wrap="square" lIns="0" tIns="0" rIns="0" bIns="0" rtlCol="0">
              <a:spAutoFit/>
            </a:bodyPr>
            <a:lstStyle/>
            <a:p>
              <a:r>
                <a:rPr lang="zh-CN" altLang="en-US" sz="2400" b="1" dirty="0">
                  <a:solidFill>
                    <a:srgbClr val="044875"/>
                  </a:solidFill>
                  <a:latin typeface="宋体" panose="02010600030101010101" pitchFamily="2" charset="-122"/>
                </a:rPr>
                <a:t>袁世凯为何能建立起独裁统治？</a:t>
              </a:r>
              <a:endParaRPr lang="zh-CN" altLang="en-US" sz="2400" b="1" dirty="0">
                <a:solidFill>
                  <a:srgbClr val="044875"/>
                </a:solidFill>
                <a:latin typeface="宋体" panose="02010600030101010101" pitchFamily="2" charset="-122"/>
              </a:endParaRPr>
            </a:p>
          </p:txBody>
        </p:sp>
      </p:grpSp>
      <p:grpSp>
        <p:nvGrpSpPr>
          <p:cNvPr id="6" name="组合 5"/>
          <p:cNvGrpSpPr/>
          <p:nvPr/>
        </p:nvGrpSpPr>
        <p:grpSpPr>
          <a:xfrm>
            <a:off x="8845550" y="2007235"/>
            <a:ext cx="2720340" cy="3844290"/>
            <a:chOff x="13682" y="3161"/>
            <a:chExt cx="4284" cy="6054"/>
          </a:xfrm>
        </p:grpSpPr>
        <p:pic>
          <p:nvPicPr>
            <p:cNvPr id="95248" name="图片 95247" descr="1235500"/>
            <p:cNvPicPr>
              <a:picLocks noChangeAspect="1"/>
            </p:cNvPicPr>
            <p:nvPr/>
          </p:nvPicPr>
          <p:blipFill>
            <a:blip r:embed="rId1"/>
            <a:stretch>
              <a:fillRect/>
            </a:stretch>
          </p:blipFill>
          <p:spPr>
            <a:xfrm>
              <a:off x="13682" y="3161"/>
              <a:ext cx="4285" cy="5456"/>
            </a:xfrm>
            <a:prstGeom prst="rect">
              <a:avLst/>
            </a:prstGeom>
            <a:noFill/>
            <a:ln w="9525" cap="flat" cmpd="sng">
              <a:solidFill>
                <a:schemeClr val="tx1"/>
              </a:solidFill>
              <a:prstDash val="solid"/>
              <a:miter/>
              <a:headEnd type="none" w="med" len="med"/>
              <a:tailEnd type="none" w="med" len="med"/>
            </a:ln>
          </p:spPr>
        </p:pic>
        <p:sp>
          <p:nvSpPr>
            <p:cNvPr id="95247" name="标题 95246"/>
            <p:cNvSpPr>
              <a:spLocks noGrp="1"/>
            </p:cNvSpPr>
            <p:nvPr/>
          </p:nvSpPr>
          <p:spPr>
            <a:xfrm>
              <a:off x="13682" y="8587"/>
              <a:ext cx="4285" cy="628"/>
            </a:xfrm>
            <a:prstGeom prst="rect">
              <a:avLst/>
            </a:prstGeom>
            <a:noFill/>
            <a:ln w="9525">
              <a:solidFill>
                <a:schemeClr val="accent2">
                  <a:lumMod val="75000"/>
                </a:schemeClr>
              </a:solidFill>
              <a:miter/>
            </a:ln>
            <a:extLst>
              <a:ext uri="{909E8E84-426E-40DD-AFC4-6F175D3DCCD1}">
                <a14:hiddenFill xmlns:a14="http://schemas.microsoft.com/office/drawing/2010/main">
                  <a:solidFill>
                    <a:schemeClr val="accent2">
                      <a:lumMod val="75000"/>
                    </a:schemeClr>
                  </a:solidFill>
                </a14:hiddenFill>
              </a:ext>
            </a:extLst>
          </p:spPr>
          <p:txBody>
            <a:bodyPr wrap="square" anchor="ctr">
              <a:spAutoFit/>
            </a:bodyP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袁世凯</a:t>
              </a:r>
              <a:r>
                <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(1859—1916)</a:t>
              </a:r>
              <a:endParaRPr lang="en-US" altLang="zh-CN" sz="20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7" name="组合 26"/>
          <p:cNvGrpSpPr/>
          <p:nvPr/>
        </p:nvGrpSpPr>
        <p:grpSpPr>
          <a:xfrm>
            <a:off x="27323" y="1285557"/>
            <a:ext cx="1888728" cy="5439410"/>
            <a:chOff x="125492" y="1000760"/>
            <a:chExt cx="1888728" cy="5439410"/>
          </a:xfrm>
        </p:grpSpPr>
        <p:grpSp>
          <p:nvGrpSpPr>
            <p:cNvPr id="28" name="组合 27"/>
            <p:cNvGrpSpPr/>
            <p:nvPr/>
          </p:nvGrpSpPr>
          <p:grpSpPr>
            <a:xfrm>
              <a:off x="127635" y="1000760"/>
              <a:ext cx="1886585" cy="5439410"/>
              <a:chOff x="77" y="2443"/>
              <a:chExt cx="2971" cy="8566"/>
            </a:xfrm>
            <a:solidFill>
              <a:schemeClr val="accent2">
                <a:lumMod val="75000"/>
              </a:schemeClr>
            </a:solidFill>
          </p:grpSpPr>
          <p:cxnSp>
            <p:nvCxnSpPr>
              <p:cNvPr id="31" name="直接连接符 30"/>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2" name="组合 31"/>
              <p:cNvGrpSpPr/>
              <p:nvPr/>
            </p:nvGrpSpPr>
            <p:grpSpPr>
              <a:xfrm>
                <a:off x="77" y="2443"/>
                <a:ext cx="1225" cy="8566"/>
                <a:chOff x="77" y="2435"/>
                <a:chExt cx="1225" cy="8566"/>
              </a:xfrm>
              <a:grpFill/>
            </p:grpSpPr>
            <p:cxnSp>
              <p:nvCxnSpPr>
                <p:cNvPr id="33" name="直接连接符 32"/>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4" name="组合 33"/>
                <p:cNvGrpSpPr/>
                <p:nvPr/>
              </p:nvGrpSpPr>
              <p:grpSpPr>
                <a:xfrm>
                  <a:off x="1182" y="2435"/>
                  <a:ext cx="120" cy="8566"/>
                  <a:chOff x="1182" y="2435"/>
                  <a:chExt cx="120" cy="8566"/>
                </a:xfrm>
                <a:grpFill/>
              </p:grpSpPr>
              <p:cxnSp>
                <p:nvCxnSpPr>
                  <p:cNvPr id="35" name="直接连接符 34"/>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1182" y="2435"/>
                    <a:ext cx="120" cy="12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9" name="文本框 28"/>
            <p:cNvSpPr txBox="1"/>
            <p:nvPr/>
          </p:nvSpPr>
          <p:spPr>
            <a:xfrm>
              <a:off x="125492" y="1352550"/>
              <a:ext cx="615553" cy="4962525"/>
            </a:xfrm>
            <a:prstGeom prst="rect">
              <a:avLst/>
            </a:prstGeom>
            <a:noFill/>
            <a:ln>
              <a:solidFill>
                <a:schemeClr val="bg1"/>
              </a:solidFill>
            </a:ln>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一、封建军阀专制统治的形成</a:t>
              </a:r>
              <a:endParaRPr lang="zh-CN" altLang="en-US" sz="2800" dirty="0">
                <a:solidFill>
                  <a:srgbClr val="044875"/>
                </a:solidFill>
                <a:latin typeface="黑体" panose="02010609060101010101" pitchFamily="49" charset="-122"/>
                <a:ea typeface="黑体" panose="02010609060101010101" pitchFamily="49" charset="-122"/>
              </a:endParaRPr>
            </a:p>
          </p:txBody>
        </p:sp>
      </p:gr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500" fill="hold">
                                          <p:stCondLst>
                                            <p:cond delay="0"/>
                                          </p:stCondLst>
                                        </p:cTn>
                                        <p:tgtEl>
                                          <p:spTgt spid="30"/>
                                        </p:tgtEl>
                                        <p:attrNameLst>
                                          <p:attrName>style.visibility</p:attrName>
                                        </p:attrNameLst>
                                      </p:cBhvr>
                                      <p:to>
                                        <p:strVal val="visible"/>
                                      </p:to>
                                    </p:set>
                                    <p:animEffect transition="in" filter="diamond(in)">
                                      <p:cBhvr>
                                        <p:cTn id="7" dur="500"/>
                                        <p:tgtEl>
                                          <p:spTgt spid="30"/>
                                        </p:tgtEl>
                                      </p:cBhvr>
                                    </p:animEffect>
                                  </p:childTnLst>
                                </p:cTn>
                              </p:par>
                              <p:par>
                                <p:cTn id="8" presetID="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16" presetClass="entr" presetSubtype="2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97637"/>
                                        </p:tgtEl>
                                        <p:attrNameLst>
                                          <p:attrName>style.visibility</p:attrName>
                                        </p:attrNameLst>
                                      </p:cBhvr>
                                      <p:to>
                                        <p:strVal val="visible"/>
                                      </p:to>
                                    </p:set>
                                    <p:animEffect transition="in" filter="barn(inVertical)">
                                      <p:cBhvr>
                                        <p:cTn id="19"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bldLvl="0" animBg="1"/>
      <p:bldP spid="3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4298546" y="93546"/>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第三节  辛亥革命的失败</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424305" y="724535"/>
            <a:ext cx="364172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（二）北洋军阀的专制统治</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28" name="组合 27"/>
          <p:cNvGrpSpPr/>
          <p:nvPr/>
        </p:nvGrpSpPr>
        <p:grpSpPr>
          <a:xfrm>
            <a:off x="1421765" y="1445895"/>
            <a:ext cx="1256665" cy="1007110"/>
            <a:chOff x="716370" y="1291449"/>
            <a:chExt cx="2188863" cy="1106750"/>
          </a:xfrm>
          <a:solidFill>
            <a:schemeClr val="accent2">
              <a:lumMod val="75000"/>
            </a:schemeClr>
          </a:solidFill>
        </p:grpSpPr>
        <p:sp>
          <p:nvSpPr>
            <p:cNvPr id="29" name="圆角矩形 28"/>
            <p:cNvSpPr/>
            <p:nvPr/>
          </p:nvSpPr>
          <p:spPr>
            <a:xfrm>
              <a:off x="717476" y="1291449"/>
              <a:ext cx="2187757" cy="1106750"/>
            </a:xfrm>
            <a:prstGeom prst="roundRect">
              <a:avLst>
                <a:gd name="adj" fmla="val 10880"/>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716370" y="1590816"/>
              <a:ext cx="2188863" cy="498945"/>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sz="3200" dirty="0"/>
                <a:t>政治</a:t>
              </a:r>
              <a:endParaRPr lang="zh-CN" altLang="en-US" sz="3200" dirty="0"/>
            </a:p>
          </p:txBody>
        </p:sp>
      </p:grpSp>
      <p:sp>
        <p:nvSpPr>
          <p:cNvPr id="32" name="文本框 58"/>
          <p:cNvSpPr txBox="1"/>
          <p:nvPr/>
        </p:nvSpPr>
        <p:spPr>
          <a:xfrm>
            <a:off x="2849245" y="1610360"/>
            <a:ext cx="4011295" cy="505308"/>
          </a:xfrm>
          <a:prstGeom prst="rect">
            <a:avLst/>
          </a:prstGeom>
          <a:noFill/>
        </p:spPr>
        <p:txBody>
          <a:bodyPr wrap="square" lIns="119803" tIns="59901" rIns="119803" bIns="59901" rtlCol="0">
            <a:spAutoFit/>
          </a:bodyPr>
          <a:lstStyle/>
          <a:p>
            <a:pPr indent="0">
              <a:lnSpc>
                <a:spcPct val="120000"/>
              </a:lnSpc>
              <a:buFont typeface="Wingdings" panose="05000000000000000000" pitchFamily="2" charset="2"/>
              <a:buNone/>
            </a:pPr>
            <a:r>
              <a:rPr lang="zh-CN" altLang="en-US" sz="2400" dirty="0">
                <a:solidFill>
                  <a:srgbClr val="044875"/>
                </a:solidFill>
                <a:latin typeface="+mn-ea"/>
                <a:ea typeface="+mn-ea"/>
              </a:rPr>
              <a:t>实行军阀官僚的专制统治。</a:t>
            </a:r>
            <a:endParaRPr lang="zh-CN" altLang="en-US" sz="2400" dirty="0">
              <a:solidFill>
                <a:srgbClr val="044875"/>
              </a:solidFill>
              <a:latin typeface="+mn-ea"/>
              <a:ea typeface="+mn-ea"/>
            </a:endParaRPr>
          </a:p>
        </p:txBody>
      </p:sp>
      <p:grpSp>
        <p:nvGrpSpPr>
          <p:cNvPr id="11" name="组合 10"/>
          <p:cNvGrpSpPr/>
          <p:nvPr/>
        </p:nvGrpSpPr>
        <p:grpSpPr>
          <a:xfrm>
            <a:off x="1423670" y="2644140"/>
            <a:ext cx="1256665" cy="1007110"/>
            <a:chOff x="716370" y="1291449"/>
            <a:chExt cx="2188863" cy="1106750"/>
          </a:xfrm>
          <a:solidFill>
            <a:schemeClr val="accent1">
              <a:lumMod val="50000"/>
            </a:schemeClr>
          </a:solidFill>
        </p:grpSpPr>
        <p:sp>
          <p:nvSpPr>
            <p:cNvPr id="12" name="圆角矩形 11"/>
            <p:cNvSpPr/>
            <p:nvPr/>
          </p:nvSpPr>
          <p:spPr>
            <a:xfrm>
              <a:off x="717476" y="1291449"/>
              <a:ext cx="2187757" cy="1106750"/>
            </a:xfrm>
            <a:prstGeom prst="roundRect">
              <a:avLst>
                <a:gd name="adj" fmla="val 10880"/>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18" name="TextBox 30"/>
            <p:cNvSpPr txBox="1"/>
            <p:nvPr/>
          </p:nvSpPr>
          <p:spPr>
            <a:xfrm>
              <a:off x="716370" y="1590816"/>
              <a:ext cx="2188863" cy="49894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sz="3200" dirty="0"/>
                <a:t>经济</a:t>
              </a:r>
              <a:endParaRPr lang="zh-CN" altLang="en-US" sz="3200" dirty="0"/>
            </a:p>
          </p:txBody>
        </p:sp>
      </p:grpSp>
      <p:sp>
        <p:nvSpPr>
          <p:cNvPr id="20" name="文本框 58"/>
          <p:cNvSpPr txBox="1"/>
          <p:nvPr/>
        </p:nvSpPr>
        <p:spPr>
          <a:xfrm>
            <a:off x="2849245" y="2712085"/>
            <a:ext cx="4970145" cy="948506"/>
          </a:xfrm>
          <a:prstGeom prst="rect">
            <a:avLst/>
          </a:prstGeom>
          <a:noFill/>
        </p:spPr>
        <p:txBody>
          <a:bodyPr wrap="square" lIns="119803" tIns="59901" rIns="119803" bIns="59901" rtlCol="0">
            <a:spAutoFit/>
          </a:bodyPr>
          <a:lstStyle/>
          <a:p>
            <a:pPr>
              <a:lnSpc>
                <a:spcPct val="120000"/>
              </a:lnSpc>
            </a:pPr>
            <a:r>
              <a:rPr lang="zh-CN" altLang="en-US" sz="2400" dirty="0">
                <a:solidFill>
                  <a:srgbClr val="044875"/>
                </a:solidFill>
                <a:latin typeface="+mn-ea"/>
                <a:ea typeface="+mn-ea"/>
              </a:rPr>
              <a:t>竭力维护帝国主义、地主阶级和买办资产阶级的利益。</a:t>
            </a:r>
            <a:endParaRPr lang="zh-CN" altLang="en-US" sz="2400" dirty="0">
              <a:solidFill>
                <a:srgbClr val="044875"/>
              </a:solidFill>
              <a:latin typeface="+mn-ea"/>
              <a:ea typeface="+mn-ea"/>
            </a:endParaRPr>
          </a:p>
        </p:txBody>
      </p:sp>
      <p:grpSp>
        <p:nvGrpSpPr>
          <p:cNvPr id="24" name="组合 23"/>
          <p:cNvGrpSpPr/>
          <p:nvPr/>
        </p:nvGrpSpPr>
        <p:grpSpPr>
          <a:xfrm>
            <a:off x="1421130" y="3842385"/>
            <a:ext cx="1256665" cy="1007110"/>
            <a:chOff x="716370" y="1291449"/>
            <a:chExt cx="2188863" cy="1106750"/>
          </a:xfrm>
          <a:solidFill>
            <a:schemeClr val="accent1">
              <a:lumMod val="50000"/>
            </a:schemeClr>
          </a:solidFill>
        </p:grpSpPr>
        <p:sp>
          <p:nvSpPr>
            <p:cNvPr id="25" name="圆角矩形 24"/>
            <p:cNvSpPr/>
            <p:nvPr/>
          </p:nvSpPr>
          <p:spPr>
            <a:xfrm>
              <a:off x="717476" y="1291449"/>
              <a:ext cx="2187757" cy="1106750"/>
            </a:xfrm>
            <a:prstGeom prst="roundRect">
              <a:avLst>
                <a:gd name="adj" fmla="val 10880"/>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3" name="TextBox 30"/>
            <p:cNvSpPr txBox="1"/>
            <p:nvPr/>
          </p:nvSpPr>
          <p:spPr>
            <a:xfrm>
              <a:off x="716370" y="1590816"/>
              <a:ext cx="2188863" cy="49894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sz="3200" dirty="0"/>
                <a:t>文化</a:t>
              </a:r>
              <a:endParaRPr lang="zh-CN" altLang="en-US" sz="3200" dirty="0"/>
            </a:p>
          </p:txBody>
        </p:sp>
      </p:grpSp>
      <p:sp>
        <p:nvSpPr>
          <p:cNvPr id="34" name="文本框 58"/>
          <p:cNvSpPr txBox="1"/>
          <p:nvPr/>
        </p:nvSpPr>
        <p:spPr>
          <a:xfrm>
            <a:off x="2849245" y="4065270"/>
            <a:ext cx="3797300" cy="505308"/>
          </a:xfrm>
          <a:prstGeom prst="rect">
            <a:avLst/>
          </a:prstGeom>
          <a:noFill/>
        </p:spPr>
        <p:txBody>
          <a:bodyPr wrap="square" lIns="119803" tIns="59901" rIns="119803" bIns="59901" rtlCol="0">
            <a:spAutoFit/>
          </a:bodyPr>
          <a:lstStyle/>
          <a:p>
            <a:pPr indent="0">
              <a:lnSpc>
                <a:spcPct val="120000"/>
              </a:lnSpc>
              <a:buFont typeface="Wingdings" panose="05000000000000000000" pitchFamily="2" charset="2"/>
              <a:buNone/>
            </a:pPr>
            <a:r>
              <a:rPr lang="zh-CN" altLang="en-US" sz="2400" dirty="0">
                <a:solidFill>
                  <a:srgbClr val="044875"/>
                </a:solidFill>
                <a:latin typeface="+mn-ea"/>
                <a:ea typeface="+mn-ea"/>
              </a:rPr>
              <a:t>尊孔复古思潮猖獗一时。</a:t>
            </a:r>
            <a:endParaRPr lang="zh-CN" altLang="en-US" sz="2400" dirty="0">
              <a:solidFill>
                <a:srgbClr val="044875"/>
              </a:solidFill>
              <a:latin typeface="+mn-ea"/>
              <a:ea typeface="+mn-ea"/>
            </a:endParaRPr>
          </a:p>
        </p:txBody>
      </p:sp>
      <p:grpSp>
        <p:nvGrpSpPr>
          <p:cNvPr id="582669" name="组合 582668"/>
          <p:cNvGrpSpPr/>
          <p:nvPr/>
        </p:nvGrpSpPr>
        <p:grpSpPr>
          <a:xfrm>
            <a:off x="7755890" y="678815"/>
            <a:ext cx="4010498" cy="2878746"/>
            <a:chOff x="2971" y="1434"/>
            <a:chExt cx="2443" cy="2158"/>
          </a:xfrm>
        </p:grpSpPr>
        <p:pic>
          <p:nvPicPr>
            <p:cNvPr id="43012" name="图片 582663" descr="袁世凯就任临时大总统，迁都北京，标志着北洋军阀统治的开始。图为袁世凯任临时大总统后与北洋将领们合影。"/>
            <p:cNvPicPr>
              <a:picLocks noChangeAspect="1"/>
            </p:cNvPicPr>
            <p:nvPr/>
          </p:nvPicPr>
          <p:blipFill>
            <a:blip r:embed="rId1"/>
            <a:stretch>
              <a:fillRect/>
            </a:stretch>
          </p:blipFill>
          <p:spPr>
            <a:xfrm>
              <a:off x="2971" y="1434"/>
              <a:ext cx="2358" cy="1905"/>
            </a:xfrm>
            <a:prstGeom prst="rect">
              <a:avLst/>
            </a:prstGeom>
            <a:noFill/>
            <a:ln w="9525">
              <a:noFill/>
            </a:ln>
          </p:spPr>
        </p:pic>
        <p:sp>
          <p:nvSpPr>
            <p:cNvPr id="43013" name="矩形 582664"/>
            <p:cNvSpPr/>
            <p:nvPr/>
          </p:nvSpPr>
          <p:spPr>
            <a:xfrm>
              <a:off x="2971" y="3339"/>
              <a:ext cx="2443" cy="253"/>
            </a:xfrm>
            <a:prstGeom prst="rect">
              <a:avLst/>
            </a:prstGeom>
            <a:noFill/>
            <a:ln w="9525">
              <a:noFill/>
            </a:ln>
          </p:spPr>
          <p:txBody>
            <a:bodyPr wrap="square" anchor="t">
              <a:spAutoFit/>
            </a:bodyPr>
            <a:lstStyle/>
            <a:p>
              <a:pPr algn="ctr"/>
              <a:r>
                <a:rPr lang="zh-CN" altLang="en-US" sz="1600" b="1" dirty="0">
                  <a:solidFill>
                    <a:srgbClr val="044875"/>
                  </a:solidFill>
                  <a:latin typeface="+mn-ea"/>
                  <a:ea typeface="+mn-ea"/>
                </a:rPr>
                <a:t>袁世凯任临时大总统后与北洋将领们合影</a:t>
              </a:r>
              <a:endParaRPr lang="zh-CN" altLang="en-US" sz="1600" b="1" dirty="0">
                <a:solidFill>
                  <a:srgbClr val="044875"/>
                </a:solidFill>
                <a:latin typeface="+mn-ea"/>
                <a:ea typeface="+mn-ea"/>
              </a:endParaRPr>
            </a:p>
          </p:txBody>
        </p:sp>
      </p:grpSp>
      <p:grpSp>
        <p:nvGrpSpPr>
          <p:cNvPr id="36" name="组合 35"/>
          <p:cNvGrpSpPr/>
          <p:nvPr/>
        </p:nvGrpSpPr>
        <p:grpSpPr>
          <a:xfrm>
            <a:off x="7950757" y="1446098"/>
            <a:ext cx="3964940" cy="2865627"/>
            <a:chOff x="3457" y="5447"/>
            <a:chExt cx="2517" cy="2254"/>
          </a:xfrm>
        </p:grpSpPr>
        <p:pic>
          <p:nvPicPr>
            <p:cNvPr id="37" name="图片 36" descr="袁世凯就任大总统时接受外国驻华使节祝贺并与他们合影"/>
            <p:cNvPicPr>
              <a:picLocks noChangeAspect="1"/>
            </p:cNvPicPr>
            <p:nvPr/>
          </p:nvPicPr>
          <p:blipFill>
            <a:blip r:embed="rId2"/>
            <a:stretch>
              <a:fillRect/>
            </a:stretch>
          </p:blipFill>
          <p:spPr>
            <a:xfrm>
              <a:off x="3457" y="5447"/>
              <a:ext cx="2517" cy="1842"/>
            </a:xfrm>
            <a:prstGeom prst="rect">
              <a:avLst/>
            </a:prstGeom>
            <a:noFill/>
            <a:ln w="9525">
              <a:noFill/>
            </a:ln>
          </p:spPr>
        </p:pic>
        <p:sp>
          <p:nvSpPr>
            <p:cNvPr id="38" name="文本框 37"/>
            <p:cNvSpPr txBox="1"/>
            <p:nvPr/>
          </p:nvSpPr>
          <p:spPr>
            <a:xfrm>
              <a:off x="3457" y="7242"/>
              <a:ext cx="2517" cy="459"/>
            </a:xfrm>
            <a:prstGeom prst="rect">
              <a:avLst/>
            </a:prstGeom>
            <a:noFill/>
            <a:ln w="38100">
              <a:noFill/>
            </a:ln>
          </p:spPr>
          <p:txBody>
            <a:bodyPr>
              <a:spAutoFit/>
            </a:bodyPr>
            <a:lstStyle/>
            <a:p>
              <a:pPr>
                <a:spcBef>
                  <a:spcPct val="50000"/>
                </a:spcBef>
                <a:buClr>
                  <a:srgbClr val="FF0000"/>
                </a:buClr>
                <a:buSzPct val="80000"/>
                <a:buBlip>
                  <a:blip r:embed="rId3"/>
                </a:buBlip>
              </a:pPr>
              <a:r>
                <a:rPr lang="zh-CN" altLang="en-US" sz="1600" b="1" dirty="0">
                  <a:solidFill>
                    <a:srgbClr val="044875"/>
                  </a:solidFill>
                  <a:effectLst>
                    <a:outerShdw blurRad="38100" dist="38100" dir="2700000">
                      <a:srgbClr val="C0C0C0"/>
                    </a:outerShdw>
                  </a:effectLst>
                  <a:latin typeface="+mn-ea"/>
                  <a:ea typeface="+mn-ea"/>
                </a:rPr>
                <a:t>袁世凯就任大总统时接受外国驻华使节祝贺并与他们合影</a:t>
              </a:r>
              <a:endParaRPr lang="zh-CN" altLang="en-US" sz="1600" b="1" dirty="0">
                <a:solidFill>
                  <a:srgbClr val="044875"/>
                </a:solidFill>
                <a:effectLst>
                  <a:outerShdw blurRad="38100" dist="38100" dir="2700000">
                    <a:srgbClr val="C0C0C0"/>
                  </a:outerShdw>
                </a:effectLst>
                <a:latin typeface="+mn-ea"/>
                <a:ea typeface="+mn-ea"/>
              </a:endParaRPr>
            </a:p>
          </p:txBody>
        </p:sp>
      </p:grpSp>
      <p:pic>
        <p:nvPicPr>
          <p:cNvPr id="39" name="图片 38" descr="yuanshikai2"/>
          <p:cNvPicPr>
            <a:picLocks noChangeAspect="1"/>
          </p:cNvPicPr>
          <p:nvPr/>
        </p:nvPicPr>
        <p:blipFill>
          <a:blip r:embed="rId4"/>
          <a:stretch>
            <a:fillRect/>
          </a:stretch>
        </p:blipFill>
        <p:spPr>
          <a:xfrm>
            <a:off x="8171815" y="2336800"/>
            <a:ext cx="3912870" cy="2825750"/>
          </a:xfrm>
          <a:prstGeom prst="rect">
            <a:avLst/>
          </a:prstGeom>
          <a:noFill/>
          <a:ln w="9525">
            <a:noFill/>
          </a:ln>
        </p:spPr>
      </p:pic>
      <p:sp>
        <p:nvSpPr>
          <p:cNvPr id="27" name="圆角矩形 26"/>
          <p:cNvSpPr/>
          <p:nvPr/>
        </p:nvSpPr>
        <p:spPr>
          <a:xfrm>
            <a:off x="1160780" y="5246370"/>
            <a:ext cx="10754995" cy="1212850"/>
          </a:xfrm>
          <a:prstGeom prst="roundRect">
            <a:avLst>
              <a:gd name="adj" fmla="val 0"/>
            </a:avLst>
          </a:prstGeom>
          <a:solidFill>
            <a:srgbClr val="FFFFFF">
              <a:lumMod val="85000"/>
            </a:srgbClr>
          </a:solidFill>
          <a:ln w="25400" cap="flat" cmpd="sng" algn="ctr">
            <a:noFill/>
            <a:prstDash val="sysDash"/>
          </a:ln>
          <a:effectLst>
            <a:outerShdw blurRad="50800" dist="38100" dir="2700000" algn="tl" rotWithShape="0">
              <a:prstClr val="black">
                <a:alpha val="40000"/>
              </a:prstClr>
            </a:outerShdw>
          </a:effectLst>
        </p:spPr>
        <p:txBody>
          <a:bodyPr lIns="119803" tIns="59901" rIns="119803" bIns="59901" rtlCol="0" anchor="ctr"/>
          <a:lstStyle/>
          <a:p>
            <a:pPr algn="ctr" defTabSz="914400">
              <a:lnSpc>
                <a:spcPct val="120000"/>
              </a:lnSpc>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5" name="文本框 58"/>
          <p:cNvSpPr txBox="1"/>
          <p:nvPr/>
        </p:nvSpPr>
        <p:spPr>
          <a:xfrm>
            <a:off x="1424305" y="5162550"/>
            <a:ext cx="10491470" cy="1086429"/>
          </a:xfrm>
          <a:prstGeom prst="rect">
            <a:avLst/>
          </a:prstGeom>
          <a:noFill/>
        </p:spPr>
        <p:txBody>
          <a:bodyPr wrap="square" lIns="119803" tIns="59901" rIns="119803" bIns="59901" rtlCol="0">
            <a:spAutoFit/>
          </a:bodyPr>
          <a:lstStyle/>
          <a:p>
            <a:pPr indent="0">
              <a:lnSpc>
                <a:spcPct val="120000"/>
              </a:lnSpc>
              <a:buFont typeface="Wingdings" panose="05000000000000000000" pitchFamily="2" charset="2"/>
              <a:buNone/>
            </a:pPr>
            <a:r>
              <a:rPr lang="zh-CN" altLang="en-US" sz="2800" b="1" dirty="0">
                <a:solidFill>
                  <a:srgbClr val="044875"/>
                </a:solidFill>
                <a:latin typeface="宋体" panose="02010600030101010101" pitchFamily="2" charset="-122"/>
              </a:rPr>
              <a:t>北洋军阀政府从政治上、经济上和文化思想上对辛亥革命进行了全面的反攻倒算，中国重新落入了黑暗的深渊。</a:t>
            </a:r>
            <a:endParaRPr lang="zh-CN" altLang="en-US" sz="2800" b="1" dirty="0">
              <a:solidFill>
                <a:srgbClr val="044875"/>
              </a:solidFill>
              <a:latin typeface="宋体" panose="02010600030101010101" pitchFamily="2" charset="-122"/>
            </a:endParaRPr>
          </a:p>
        </p:txBody>
      </p:sp>
      <p:grpSp>
        <p:nvGrpSpPr>
          <p:cNvPr id="40" name="组合 39"/>
          <p:cNvGrpSpPr/>
          <p:nvPr/>
        </p:nvGrpSpPr>
        <p:grpSpPr>
          <a:xfrm>
            <a:off x="27323" y="1285557"/>
            <a:ext cx="1888728" cy="5439410"/>
            <a:chOff x="125492" y="1000760"/>
            <a:chExt cx="1888728" cy="5439410"/>
          </a:xfrm>
        </p:grpSpPr>
        <p:grpSp>
          <p:nvGrpSpPr>
            <p:cNvPr id="41" name="组合 40"/>
            <p:cNvGrpSpPr/>
            <p:nvPr/>
          </p:nvGrpSpPr>
          <p:grpSpPr>
            <a:xfrm>
              <a:off x="127635" y="1000760"/>
              <a:ext cx="1886585" cy="5439410"/>
              <a:chOff x="77" y="2443"/>
              <a:chExt cx="2971" cy="8566"/>
            </a:xfrm>
            <a:solidFill>
              <a:schemeClr val="accent2">
                <a:lumMod val="75000"/>
              </a:schemeClr>
            </a:solidFill>
          </p:grpSpPr>
          <p:cxnSp>
            <p:nvCxnSpPr>
              <p:cNvPr id="43" name="直接连接符 4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44" name="组合 43"/>
              <p:cNvGrpSpPr/>
              <p:nvPr/>
            </p:nvGrpSpPr>
            <p:grpSpPr>
              <a:xfrm>
                <a:off x="77" y="2443"/>
                <a:ext cx="1225" cy="8566"/>
                <a:chOff x="77" y="2435"/>
                <a:chExt cx="1225" cy="8566"/>
              </a:xfrm>
              <a:grpFill/>
            </p:grpSpPr>
            <p:cxnSp>
              <p:nvCxnSpPr>
                <p:cNvPr id="45" name="直接连接符 44"/>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6" name="组合 45"/>
                <p:cNvGrpSpPr/>
                <p:nvPr/>
              </p:nvGrpSpPr>
              <p:grpSpPr>
                <a:xfrm>
                  <a:off x="1182" y="2435"/>
                  <a:ext cx="120" cy="8566"/>
                  <a:chOff x="1182" y="2435"/>
                  <a:chExt cx="120" cy="8566"/>
                </a:xfrm>
                <a:grpFill/>
              </p:grpSpPr>
              <p:cxnSp>
                <p:nvCxnSpPr>
                  <p:cNvPr id="47" name="直接连接符 46"/>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8" name="椭圆 47"/>
                  <p:cNvSpPr/>
                  <p:nvPr/>
                </p:nvSpPr>
                <p:spPr>
                  <a:xfrm>
                    <a:off x="1182" y="2435"/>
                    <a:ext cx="120" cy="12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2" name="文本框 41"/>
            <p:cNvSpPr txBox="1"/>
            <p:nvPr/>
          </p:nvSpPr>
          <p:spPr>
            <a:xfrm>
              <a:off x="125492" y="1352550"/>
              <a:ext cx="615553" cy="4962525"/>
            </a:xfrm>
            <a:prstGeom prst="rect">
              <a:avLst/>
            </a:prstGeom>
            <a:noFill/>
            <a:ln>
              <a:solidFill>
                <a:schemeClr val="bg1"/>
              </a:solidFill>
            </a:ln>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一、封建军阀专制统治的形成</a:t>
              </a:r>
              <a:endParaRPr lang="zh-CN" altLang="en-US" sz="2800" dirty="0">
                <a:solidFill>
                  <a:srgbClr val="044875"/>
                </a:solidFill>
                <a:latin typeface="黑体" panose="02010609060101010101" pitchFamily="49" charset="-122"/>
                <a:ea typeface="黑体" panose="02010609060101010101" pitchFamily="49" charset="-122"/>
              </a:endParaRPr>
            </a:p>
          </p:txBody>
        </p:sp>
      </p:grpSp>
    </p:spTree>
  </p:cSld>
  <p:clrMapOvr>
    <a:masterClrMapping/>
  </p:clrMapOvr>
  <p:transition spd="slow">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3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22" presetClass="entr" presetSubtype="8" fill="hold" grpId="0" nodeType="withEffect">
                                  <p:stCondLst>
                                    <p:cond delay="60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800"/>
                            </p:stCondLst>
                            <p:childTnLst>
                              <p:par>
                                <p:cTn id="17" presetID="12" presetClass="entr" presetSubtype="2" fill="hold" nodeType="afterEffect">
                                  <p:stCondLst>
                                    <p:cond delay="0"/>
                                  </p:stCondLst>
                                  <p:childTnLst>
                                    <p:set>
                                      <p:cBhvr>
                                        <p:cTn id="18" dur="1" fill="hold">
                                          <p:stCondLst>
                                            <p:cond delay="0"/>
                                          </p:stCondLst>
                                        </p:cTn>
                                        <p:tgtEl>
                                          <p:spTgt spid="582669"/>
                                        </p:tgtEl>
                                        <p:attrNameLst>
                                          <p:attrName>style.visibility</p:attrName>
                                        </p:attrNameLst>
                                      </p:cBhvr>
                                      <p:to>
                                        <p:strVal val="visible"/>
                                      </p:to>
                                    </p:set>
                                    <p:animEffect transition="in" filter="slide(fromRight)">
                                      <p:cBhvr>
                                        <p:cTn id="19" dur="500"/>
                                        <p:tgtEl>
                                          <p:spTgt spid="5826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3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22" presetClass="entr" presetSubtype="8" fill="hold" grpId="0" nodeType="withEffect">
                                  <p:stCondLst>
                                    <p:cond delay="60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800"/>
                            </p:stCondLst>
                            <p:childTnLst>
                              <p:par>
                                <p:cTn id="29" presetID="9"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3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22" presetClass="entr" presetSubtype="8" fill="hold" grpId="0" nodeType="withEffect">
                                  <p:stCondLst>
                                    <p:cond delay="60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par>
                          <p:cTn id="40" fill="hold">
                            <p:stCondLst>
                              <p:cond delay="800"/>
                            </p:stCondLst>
                            <p:childTnLst>
                              <p:par>
                                <p:cTn id="41" presetID="16" presetClass="entr" presetSubtype="21"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inVertical)">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0-#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60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p:bldP spid="20" grpId="0"/>
      <p:bldP spid="34" grpId="0"/>
      <p:bldP spid="27" grpId="0" bldLvl="0" animBg="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4104583" y="103822"/>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第三节  辛亥革命的失败</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6" name="组合 5"/>
          <p:cNvGrpSpPr/>
          <p:nvPr/>
        </p:nvGrpSpPr>
        <p:grpSpPr>
          <a:xfrm>
            <a:off x="34464" y="1274618"/>
            <a:ext cx="1842828" cy="5451533"/>
            <a:chOff x="34464" y="1274618"/>
            <a:chExt cx="1842828" cy="5451533"/>
          </a:xfrm>
        </p:grpSpPr>
        <p:grpSp>
          <p:nvGrpSpPr>
            <p:cNvPr id="4" name="组合 3"/>
            <p:cNvGrpSpPr/>
            <p:nvPr/>
          </p:nvGrpSpPr>
          <p:grpSpPr>
            <a:xfrm>
              <a:off x="34464" y="1274618"/>
              <a:ext cx="1842828" cy="5451533"/>
              <a:chOff x="77" y="2443"/>
              <a:chExt cx="2971" cy="8566"/>
            </a:xfrm>
            <a:solidFill>
              <a:schemeClr val="accent1">
                <a:lumMod val="50000"/>
              </a:schemeClr>
            </a:solidFill>
          </p:grpSpPr>
          <p:cxnSp>
            <p:nvCxnSpPr>
              <p:cNvPr id="13" name="直接连接符 1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10" name="圆角矩形 9"/>
          <p:cNvSpPr/>
          <p:nvPr/>
        </p:nvSpPr>
        <p:spPr>
          <a:xfrm>
            <a:off x="1232535" y="724535"/>
            <a:ext cx="40652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（一）挽救共和的努力及受挫</a:t>
            </a:r>
            <a:endParaRPr lang="zh-CN" altLang="en-US" sz="2000" b="1" dirty="0">
              <a:solidFill>
                <a:srgbClr val="044875"/>
              </a:solidFill>
              <a:latin typeface="黑体" panose="02010609060101010101" pitchFamily="49" charset="-122"/>
              <a:ea typeface="黑体" panose="02010609060101010101" pitchFamily="49" charset="-122"/>
            </a:endParaRPr>
          </a:p>
        </p:txBody>
      </p:sp>
      <p:pic>
        <p:nvPicPr>
          <p:cNvPr id="99331" name="图片 99330" descr="宋教仁"/>
          <p:cNvPicPr>
            <a:picLocks noChangeAspect="1"/>
          </p:cNvPicPr>
          <p:nvPr/>
        </p:nvPicPr>
        <p:blipFill>
          <a:blip r:embed="rId1"/>
          <a:stretch>
            <a:fillRect/>
          </a:stretch>
        </p:blipFill>
        <p:spPr>
          <a:xfrm>
            <a:off x="1544320" y="2314575"/>
            <a:ext cx="1920875" cy="2468245"/>
          </a:xfrm>
          <a:prstGeom prst="rect">
            <a:avLst/>
          </a:prstGeom>
          <a:noFill/>
          <a:ln w="9525" cap="flat" cmpd="sng">
            <a:solidFill>
              <a:schemeClr val="tx1"/>
            </a:solidFill>
            <a:prstDash val="solid"/>
            <a:miter/>
            <a:headEnd type="none" w="med" len="med"/>
            <a:tailEnd type="none" w="med" len="med"/>
          </a:ln>
          <a:effectLst>
            <a:outerShdw dist="107763" dir="18900000" algn="ctr" rotWithShape="0">
              <a:srgbClr val="808080">
                <a:alpha val="50000"/>
              </a:srgbClr>
            </a:outerShdw>
          </a:effectLst>
        </p:spPr>
      </p:pic>
      <p:sp>
        <p:nvSpPr>
          <p:cNvPr id="99332" name="文本框 99331"/>
          <p:cNvSpPr txBox="1"/>
          <p:nvPr/>
        </p:nvSpPr>
        <p:spPr>
          <a:xfrm>
            <a:off x="829310" y="4838065"/>
            <a:ext cx="3351530" cy="1783715"/>
          </a:xfrm>
          <a:prstGeom prst="rect">
            <a:avLst/>
          </a:prstGeom>
          <a:noFill/>
          <a:ln w="12700" cap="flat" cmpd="sng">
            <a:solidFill>
              <a:schemeClr val="accent1">
                <a:lumMod val="50000"/>
              </a:schemeClr>
            </a:solidFill>
            <a:prstDash val="sysDot"/>
            <a:miter/>
            <a:headEnd type="none" w="med" len="med"/>
            <a:tailEnd type="none" w="med" len="med"/>
          </a:ln>
        </p:spPr>
        <p:txBody>
          <a:bodyPr wrap="square">
            <a:spAutoFit/>
          </a:bodyPr>
          <a:lstStyle/>
          <a:p>
            <a:pPr>
              <a:spcBef>
                <a:spcPct val="50000"/>
              </a:spcBef>
              <a:buClr>
                <a:schemeClr val="bg1"/>
              </a:buClr>
            </a:pPr>
            <a:r>
              <a:rPr lang="en-US" altLang="zh-CN" sz="2000" dirty="0">
                <a:solidFill>
                  <a:schemeClr val="accent1">
                    <a:lumMod val="50000"/>
                  </a:schemeClr>
                </a:solidFill>
                <a:latin typeface="宋体" panose="02010600030101010101" pitchFamily="2" charset="-122"/>
                <a:cs typeface="微软雅黑" panose="020B0503020204020204" pitchFamily="34" charset="-122"/>
              </a:rPr>
              <a:t>1912</a:t>
            </a:r>
            <a:r>
              <a:rPr lang="zh-CN" altLang="en-US" sz="2000" dirty="0">
                <a:solidFill>
                  <a:schemeClr val="accent1">
                    <a:lumMod val="50000"/>
                  </a:schemeClr>
                </a:solidFill>
                <a:latin typeface="宋体" panose="02010600030101010101" pitchFamily="2" charset="-122"/>
                <a:cs typeface="微软雅黑" panose="020B0503020204020204" pitchFamily="34" charset="-122"/>
              </a:rPr>
              <a:t>年</a:t>
            </a:r>
            <a:r>
              <a:rPr lang="en-US" altLang="zh-CN" sz="2000" dirty="0">
                <a:solidFill>
                  <a:schemeClr val="accent1">
                    <a:lumMod val="50000"/>
                  </a:schemeClr>
                </a:solidFill>
                <a:latin typeface="宋体" panose="02010600030101010101" pitchFamily="2" charset="-122"/>
                <a:cs typeface="微软雅黑" panose="020B0503020204020204" pitchFamily="34" charset="-122"/>
              </a:rPr>
              <a:t>8</a:t>
            </a:r>
            <a:r>
              <a:rPr lang="zh-CN" altLang="en-US" sz="2000" dirty="0">
                <a:solidFill>
                  <a:schemeClr val="accent1">
                    <a:lumMod val="50000"/>
                  </a:schemeClr>
                </a:solidFill>
                <a:latin typeface="宋体" panose="02010600030101010101" pitchFamily="2" charset="-122"/>
                <a:cs typeface="微软雅黑" panose="020B0503020204020204" pitchFamily="34" charset="-122"/>
              </a:rPr>
              <a:t>月，宋教仁改组成立国民党，并在第一届国会中选举成为第一大党。</a:t>
            </a:r>
            <a:endParaRPr lang="zh-CN" altLang="en-US" sz="2000" dirty="0">
              <a:solidFill>
                <a:schemeClr val="accent1">
                  <a:lumMod val="50000"/>
                </a:schemeClr>
              </a:solidFill>
              <a:latin typeface="宋体" panose="02010600030101010101" pitchFamily="2" charset="-122"/>
              <a:cs typeface="微软雅黑" panose="020B0503020204020204" pitchFamily="34" charset="-122"/>
            </a:endParaRPr>
          </a:p>
          <a:p>
            <a:pPr>
              <a:spcBef>
                <a:spcPct val="50000"/>
              </a:spcBef>
              <a:buClr>
                <a:schemeClr val="bg1"/>
              </a:buClr>
            </a:pPr>
            <a:r>
              <a:rPr lang="en-US" altLang="zh-CN" sz="2000" dirty="0">
                <a:solidFill>
                  <a:schemeClr val="accent1">
                    <a:lumMod val="50000"/>
                  </a:schemeClr>
                </a:solidFill>
                <a:latin typeface="宋体" panose="02010600030101010101" pitchFamily="2" charset="-122"/>
                <a:cs typeface="微软雅黑" panose="020B0503020204020204" pitchFamily="34" charset="-122"/>
              </a:rPr>
              <a:t>1913</a:t>
            </a:r>
            <a:r>
              <a:rPr lang="zh-CN" altLang="en-US" sz="2000" dirty="0">
                <a:solidFill>
                  <a:schemeClr val="accent1">
                    <a:lumMod val="50000"/>
                  </a:schemeClr>
                </a:solidFill>
                <a:latin typeface="宋体" panose="02010600030101010101" pitchFamily="2" charset="-122"/>
                <a:cs typeface="微软雅黑" panose="020B0503020204020204" pitchFamily="34" charset="-122"/>
              </a:rPr>
              <a:t>年</a:t>
            </a:r>
            <a:r>
              <a:rPr lang="en-US" altLang="zh-CN" sz="2000" dirty="0">
                <a:solidFill>
                  <a:schemeClr val="accent1">
                    <a:lumMod val="50000"/>
                  </a:schemeClr>
                </a:solidFill>
                <a:latin typeface="宋体" panose="02010600030101010101" pitchFamily="2" charset="-122"/>
                <a:cs typeface="微软雅黑" panose="020B0503020204020204" pitchFamily="34" charset="-122"/>
              </a:rPr>
              <a:t>3</a:t>
            </a:r>
            <a:r>
              <a:rPr lang="zh-CN" altLang="en-US" sz="2000" dirty="0">
                <a:solidFill>
                  <a:schemeClr val="accent1">
                    <a:lumMod val="50000"/>
                  </a:schemeClr>
                </a:solidFill>
                <a:latin typeface="宋体" panose="02010600030101010101" pitchFamily="2" charset="-122"/>
                <a:cs typeface="微软雅黑" panose="020B0503020204020204" pitchFamily="34" charset="-122"/>
              </a:rPr>
              <a:t>月，袁世凯收买刺客暗杀了宋教仁。</a:t>
            </a:r>
            <a:endParaRPr lang="zh-CN" altLang="en-US" sz="2000" dirty="0">
              <a:solidFill>
                <a:schemeClr val="accent1">
                  <a:lumMod val="50000"/>
                </a:schemeClr>
              </a:solidFill>
              <a:latin typeface="宋体" panose="02010600030101010101" pitchFamily="2" charset="-122"/>
              <a:cs typeface="微软雅黑" panose="020B0503020204020204" pitchFamily="34" charset="-122"/>
            </a:endParaRPr>
          </a:p>
        </p:txBody>
      </p:sp>
      <p:sp>
        <p:nvSpPr>
          <p:cNvPr id="5" name="文本框 4"/>
          <p:cNvSpPr txBox="1"/>
          <p:nvPr/>
        </p:nvSpPr>
        <p:spPr>
          <a:xfrm>
            <a:off x="1443355" y="1572895"/>
            <a:ext cx="2773045" cy="521970"/>
          </a:xfrm>
          <a:prstGeom prst="rect">
            <a:avLst/>
          </a:prstGeom>
          <a:solidFill>
            <a:schemeClr val="accent1">
              <a:lumMod val="50000"/>
            </a:schemeClr>
          </a:solidFill>
        </p:spPr>
        <p:txBody>
          <a:bodyPr wrap="square" rtlCol="0">
            <a:spAutoFit/>
          </a:bodyPr>
          <a:lstStyle/>
          <a:p>
            <a:r>
              <a:rPr lang="en-US" altLang="zh-CN" sz="2800" b="1" dirty="0">
                <a:solidFill>
                  <a:schemeClr val="bg1"/>
                </a:solidFill>
                <a:latin typeface="+mn-ea"/>
                <a:ea typeface="+mn-ea"/>
                <a:cs typeface="微软雅黑" panose="020B0503020204020204" pitchFamily="34" charset="-122"/>
              </a:rPr>
              <a:t>1.“</a:t>
            </a:r>
            <a:r>
              <a:rPr lang="zh-CN" altLang="en-US" sz="2800" b="1" dirty="0">
                <a:solidFill>
                  <a:schemeClr val="bg1"/>
                </a:solidFill>
                <a:latin typeface="+mn-ea"/>
                <a:ea typeface="+mn-ea"/>
                <a:cs typeface="微软雅黑" panose="020B0503020204020204" pitchFamily="34" charset="-122"/>
              </a:rPr>
              <a:t>二次革命</a:t>
            </a:r>
            <a:r>
              <a:rPr lang="en-US" altLang="zh-CN" sz="2800" b="1" dirty="0">
                <a:solidFill>
                  <a:schemeClr val="bg1"/>
                </a:solidFill>
                <a:latin typeface="+mn-ea"/>
                <a:ea typeface="+mn-ea"/>
                <a:cs typeface="微软雅黑" panose="020B0503020204020204" pitchFamily="34" charset="-122"/>
              </a:rPr>
              <a:t>”</a:t>
            </a:r>
            <a:endParaRPr lang="en-US" altLang="zh-CN" sz="2800" b="1" dirty="0">
              <a:solidFill>
                <a:schemeClr val="bg1"/>
              </a:solidFill>
              <a:latin typeface="+mn-ea"/>
              <a:ea typeface="+mn-ea"/>
              <a:cs typeface="微软雅黑" panose="020B0503020204020204" pitchFamily="34" charset="-122"/>
            </a:endParaRPr>
          </a:p>
        </p:txBody>
      </p:sp>
      <p:pic>
        <p:nvPicPr>
          <p:cNvPr id="114691" name="图片 114690" descr="45304_15837246906"/>
          <p:cNvPicPr>
            <a:picLocks noChangeAspect="1"/>
          </p:cNvPicPr>
          <p:nvPr/>
        </p:nvPicPr>
        <p:blipFill>
          <a:blip r:embed="rId2"/>
          <a:stretch>
            <a:fillRect/>
          </a:stretch>
        </p:blipFill>
        <p:spPr>
          <a:xfrm>
            <a:off x="4697095" y="1878965"/>
            <a:ext cx="2190750" cy="3100070"/>
          </a:xfrm>
          <a:prstGeom prst="rect">
            <a:avLst/>
          </a:prstGeom>
          <a:noFill/>
          <a:ln w="9525">
            <a:noFill/>
          </a:ln>
        </p:spPr>
      </p:pic>
      <p:pic>
        <p:nvPicPr>
          <p:cNvPr id="587798" name="图片 587797" descr="二次革命"/>
          <p:cNvPicPr>
            <a:picLocks noChangeAspect="1"/>
          </p:cNvPicPr>
          <p:nvPr/>
        </p:nvPicPr>
        <p:blipFill>
          <a:blip r:embed="rId3"/>
          <a:stretch>
            <a:fillRect/>
          </a:stretch>
        </p:blipFill>
        <p:spPr>
          <a:xfrm>
            <a:off x="7404735" y="1038543"/>
            <a:ext cx="4667250" cy="4392612"/>
          </a:xfrm>
          <a:prstGeom prst="rect">
            <a:avLst/>
          </a:prstGeom>
          <a:noFill/>
          <a:ln w="9525">
            <a:noFill/>
          </a:ln>
        </p:spPr>
      </p:pic>
      <p:grpSp>
        <p:nvGrpSpPr>
          <p:cNvPr id="18" name="组合 17"/>
          <p:cNvGrpSpPr/>
          <p:nvPr/>
        </p:nvGrpSpPr>
        <p:grpSpPr>
          <a:xfrm>
            <a:off x="8947150" y="5684520"/>
            <a:ext cx="2626995" cy="530225"/>
            <a:chOff x="-2577554" y="1231368"/>
            <a:chExt cx="8031241" cy="1210514"/>
          </a:xfrm>
          <a:effectLst>
            <a:outerShdw blurRad="50800" dist="38100" dir="18900000" algn="bl" rotWithShape="0">
              <a:srgbClr val="FFC000">
                <a:alpha val="40000"/>
              </a:srgbClr>
            </a:outerShdw>
          </a:effectLst>
        </p:grpSpPr>
        <p:sp>
          <p:nvSpPr>
            <p:cNvPr id="23" name="AutoShape 71"/>
            <p:cNvSpPr>
              <a:spLocks noChangeArrowheads="1"/>
            </p:cNvSpPr>
            <p:nvPr/>
          </p:nvSpPr>
          <p:spPr bwMode="auto">
            <a:xfrm>
              <a:off x="-2577554" y="1231368"/>
              <a:ext cx="8031241" cy="1210514"/>
            </a:xfrm>
            <a:prstGeom prst="roundRect">
              <a:avLst>
                <a:gd name="adj" fmla="val 5528"/>
              </a:avLst>
            </a:prstGeom>
            <a:solidFill>
              <a:srgbClr val="FFFFFF">
                <a:alpha val="10001"/>
              </a:srgbClr>
            </a:solidFill>
            <a:ln w="19050" cap="rnd" algn="ctr">
              <a:solidFill>
                <a:schemeClr val="accent1">
                  <a:lumMod val="50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24" name="Text Box 72"/>
            <p:cNvSpPr txBox="1">
              <a:spLocks noChangeArrowheads="1"/>
            </p:cNvSpPr>
            <p:nvPr/>
          </p:nvSpPr>
          <p:spPr bwMode="auto">
            <a:xfrm>
              <a:off x="-2301887" y="1406784"/>
              <a:ext cx="7732278" cy="910423"/>
            </a:xfrm>
            <a:prstGeom prst="rect">
              <a:avLst/>
            </a:prstGeom>
            <a:noFill/>
            <a:ln w="9525">
              <a:solidFill>
                <a:schemeClr val="bg1"/>
              </a:solidFill>
              <a:miter lim="800000"/>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r>
                <a:rPr lang="en-US" altLang="zh-CN" sz="2000" dirty="0">
                  <a:solidFill>
                    <a:schemeClr val="accent1">
                      <a:lumMod val="50000"/>
                    </a:schemeClr>
                  </a:solidFill>
                  <a:latin typeface="宋体" panose="02010600030101010101" pitchFamily="2" charset="-122"/>
                  <a:cs typeface="微软雅黑" panose="020B0503020204020204" pitchFamily="34" charset="-122"/>
                </a:rPr>
                <a:t>“</a:t>
              </a:r>
              <a:r>
                <a:rPr lang="zh-CN" altLang="en-US" sz="2000" dirty="0">
                  <a:solidFill>
                    <a:schemeClr val="accent1">
                      <a:lumMod val="50000"/>
                    </a:schemeClr>
                  </a:solidFill>
                  <a:latin typeface="宋体" panose="02010600030101010101" pitchFamily="2" charset="-122"/>
                  <a:cs typeface="微软雅黑" panose="020B0503020204020204" pitchFamily="34" charset="-122"/>
                </a:rPr>
                <a:t>二次革命</a:t>
              </a:r>
              <a:r>
                <a:rPr lang="en-US" altLang="zh-CN" sz="2000" dirty="0">
                  <a:solidFill>
                    <a:schemeClr val="accent1">
                      <a:lumMod val="50000"/>
                    </a:schemeClr>
                  </a:solidFill>
                  <a:latin typeface="宋体" panose="02010600030101010101" pitchFamily="2" charset="-122"/>
                  <a:cs typeface="微软雅黑" panose="020B0503020204020204" pitchFamily="34" charset="-122"/>
                </a:rPr>
                <a:t>”</a:t>
              </a:r>
              <a:r>
                <a:rPr lang="zh-CN" altLang="en-US" sz="2000" dirty="0">
                  <a:solidFill>
                    <a:schemeClr val="accent1">
                      <a:lumMod val="50000"/>
                    </a:schemeClr>
                  </a:solidFill>
                  <a:latin typeface="宋体" panose="02010600030101010101" pitchFamily="2" charset="-122"/>
                  <a:cs typeface="微软雅黑" panose="020B0503020204020204" pitchFamily="34" charset="-122"/>
                </a:rPr>
                <a:t>形势图</a:t>
              </a:r>
              <a:endParaRPr lang="zh-CN" altLang="en-US" sz="2000" dirty="0">
                <a:solidFill>
                  <a:schemeClr val="accent1">
                    <a:lumMod val="50000"/>
                  </a:schemeClr>
                </a:solidFill>
                <a:latin typeface="宋体" panose="02010600030101010101" pitchFamily="2" charset="-122"/>
                <a:cs typeface="微软雅黑" panose="020B0503020204020204" pitchFamily="34" charset="-122"/>
              </a:endParaRPr>
            </a:p>
          </p:txBody>
        </p:sp>
      </p:grpSp>
      <p:sp>
        <p:nvSpPr>
          <p:cNvPr id="27" name="文本框 26"/>
          <p:cNvSpPr txBox="1"/>
          <p:nvPr/>
        </p:nvSpPr>
        <p:spPr>
          <a:xfrm>
            <a:off x="4324350" y="5299710"/>
            <a:ext cx="2936240" cy="1322070"/>
          </a:xfrm>
          <a:prstGeom prst="rect">
            <a:avLst/>
          </a:prstGeom>
          <a:noFill/>
          <a:ln w="12700" cap="flat" cmpd="sng">
            <a:solidFill>
              <a:schemeClr val="accent1">
                <a:lumMod val="50000"/>
              </a:schemeClr>
            </a:solidFill>
            <a:prstDash val="sysDot"/>
            <a:miter/>
            <a:headEnd type="none" w="med" len="med"/>
            <a:tailEnd type="none" w="med" len="med"/>
          </a:ln>
        </p:spPr>
        <p:txBody>
          <a:bodyPr wrap="square">
            <a:spAutoFit/>
          </a:bodyPr>
          <a:lstStyle/>
          <a:p>
            <a:pPr>
              <a:spcBef>
                <a:spcPct val="50000"/>
              </a:spcBef>
              <a:buClr>
                <a:schemeClr val="bg1"/>
              </a:buClr>
            </a:pPr>
            <a:r>
              <a:rPr sz="2000" dirty="0">
                <a:solidFill>
                  <a:schemeClr val="accent1">
                    <a:lumMod val="50000"/>
                  </a:schemeClr>
                </a:solidFill>
                <a:latin typeface="宋体" panose="02010600030101010101" pitchFamily="2" charset="-122"/>
                <a:cs typeface="微软雅黑" panose="020B0503020204020204" pitchFamily="34" charset="-122"/>
              </a:rPr>
              <a:t>1913年7月12日，江西都督李烈钧在江西湖口组织讨袁军，揭开二次革命的序幕。</a:t>
            </a:r>
            <a:endParaRPr sz="2000" dirty="0">
              <a:solidFill>
                <a:schemeClr val="accent1">
                  <a:lumMod val="50000"/>
                </a:schemeClr>
              </a:solidFill>
              <a:latin typeface="宋体" panose="02010600030101010101" pitchFamily="2" charset="-122"/>
              <a:cs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24" presetClass="entr" presetSubtype="0" fill="hold" nodeType="afterEffect">
                                  <p:stCondLst>
                                    <p:cond delay="0"/>
                                  </p:stCondLst>
                                  <p:childTnLst>
                                    <p:set>
                                      <p:cBhvr>
                                        <p:cTn id="15" dur="1" fill="hold">
                                          <p:stCondLst>
                                            <p:cond delay="0"/>
                                          </p:stCondLst>
                                        </p:cTn>
                                        <p:tgtEl>
                                          <p:spTgt spid="99331"/>
                                        </p:tgtEl>
                                        <p:attrNameLst>
                                          <p:attrName>style.visibility</p:attrName>
                                        </p:attrNameLst>
                                      </p:cBhvr>
                                      <p:to>
                                        <p:strVal val="visible"/>
                                      </p:to>
                                    </p:set>
                                    <p:anim calcmode="lin" valueType="num">
                                      <p:cBhvr>
                                        <p:cTn id="16" dur="1" fill="hold"/>
                                        <p:tgtEl>
                                          <p:spTgt spid="99331"/>
                                        </p:tgtEl>
                                      </p:cBhvr>
                                    </p:anim>
                                  </p:childTnLst>
                                </p:cTn>
                              </p:par>
                              <p:par>
                                <p:cTn id="17" presetID="24" presetClass="entr" presetSubtype="0" fill="hold" grpId="0" nodeType="withEffect">
                                  <p:stCondLst>
                                    <p:cond delay="0"/>
                                  </p:stCondLst>
                                  <p:childTnLst>
                                    <p:set>
                                      <p:cBhvr>
                                        <p:cTn id="18" dur="1" fill="hold">
                                          <p:stCondLst>
                                            <p:cond delay="0"/>
                                          </p:stCondLst>
                                        </p:cTn>
                                        <p:tgtEl>
                                          <p:spTgt spid="99332"/>
                                        </p:tgtEl>
                                        <p:attrNameLst>
                                          <p:attrName>style.visibility</p:attrName>
                                        </p:attrNameLst>
                                      </p:cBhvr>
                                      <p:to>
                                        <p:strVal val="visible"/>
                                      </p:to>
                                    </p:set>
                                    <p:anim calcmode="lin" valueType="num">
                                      <p:cBhvr>
                                        <p:cTn id="19" dur="1" fill="hold"/>
                                        <p:tgtEl>
                                          <p:spTgt spid="99332"/>
                                        </p:tgtEl>
                                      </p:cBhvr>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691"/>
                                        </p:tgtEl>
                                        <p:attrNameLst>
                                          <p:attrName>style.visibility</p:attrName>
                                        </p:attrNameLst>
                                      </p:cBhvr>
                                      <p:to>
                                        <p:strVal val="visible"/>
                                      </p:to>
                                    </p:set>
                                  </p:childTnLst>
                                </p:cTn>
                              </p:par>
                              <p:par>
                                <p:cTn id="24" presetID="24"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 fill="hold"/>
                                        <p:tgtEl>
                                          <p:spTgt spid="27"/>
                                        </p:tgtEl>
                                      </p:cBhvr>
                                    </p:anim>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587798"/>
                                        </p:tgtEl>
                                        <p:attrNameLst>
                                          <p:attrName>style.visibility</p:attrName>
                                        </p:attrNameLst>
                                      </p:cBhvr>
                                      <p:to>
                                        <p:strVal val="visible"/>
                                      </p:to>
                                    </p:set>
                                    <p:animEffect transition="in" filter="slide(fromRight)">
                                      <p:cBhvr>
                                        <p:cTn id="31" dur="500"/>
                                        <p:tgtEl>
                                          <p:spTgt spid="587798"/>
                                        </p:tgtEl>
                                      </p:cBhvr>
                                    </p:animEffect>
                                  </p:childTnLst>
                                </p:cTn>
                              </p:par>
                              <p:par>
                                <p:cTn id="32" presetID="23"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9332" grpId="0" bldLvl="0" animBg="1"/>
      <p:bldP spid="5" grpId="0" animBg="1"/>
      <p:bldP spid="2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3355" y="1601470"/>
            <a:ext cx="2315845" cy="521970"/>
          </a:xfrm>
          <a:prstGeom prst="rect">
            <a:avLst/>
          </a:prstGeom>
          <a:solidFill>
            <a:schemeClr val="accent1">
              <a:lumMod val="50000"/>
            </a:schemeClr>
          </a:solidFill>
        </p:spPr>
        <p:txBody>
          <a:bodyPr wrap="square" rtlCol="0">
            <a:spAutoFit/>
          </a:bodyPr>
          <a:lstStyle/>
          <a:p>
            <a:r>
              <a:rPr lang="en-US" altLang="zh-CN" sz="2800" b="1" dirty="0">
                <a:solidFill>
                  <a:schemeClr val="bg1"/>
                </a:solidFill>
                <a:latin typeface="+mn-ea"/>
                <a:ea typeface="+mn-ea"/>
                <a:cs typeface="微软雅黑" panose="020B0503020204020204" pitchFamily="34" charset="-122"/>
              </a:rPr>
              <a:t>2.</a:t>
            </a:r>
            <a:r>
              <a:rPr lang="zh-CN" altLang="en-US" sz="2800" b="1" dirty="0">
                <a:solidFill>
                  <a:schemeClr val="bg1"/>
                </a:solidFill>
                <a:latin typeface="+mn-ea"/>
                <a:ea typeface="+mn-ea"/>
                <a:cs typeface="微软雅黑" panose="020B0503020204020204" pitchFamily="34" charset="-122"/>
              </a:rPr>
              <a:t>护国运动</a:t>
            </a:r>
            <a:endParaRPr lang="zh-CN" altLang="en-US" sz="2800" b="1" dirty="0">
              <a:solidFill>
                <a:schemeClr val="bg1"/>
              </a:solidFill>
              <a:latin typeface="+mn-ea"/>
              <a:ea typeface="+mn-ea"/>
              <a:cs typeface="微软雅黑" panose="020B0503020204020204" pitchFamily="34" charset="-122"/>
            </a:endParaRPr>
          </a:p>
        </p:txBody>
      </p:sp>
      <p:pic>
        <p:nvPicPr>
          <p:cNvPr id="39" name="图片 38" descr="yuanshikai2"/>
          <p:cNvPicPr>
            <a:picLocks noChangeAspect="1"/>
          </p:cNvPicPr>
          <p:nvPr/>
        </p:nvPicPr>
        <p:blipFill>
          <a:blip r:embed="rId1"/>
          <a:stretch>
            <a:fillRect/>
          </a:stretch>
        </p:blipFill>
        <p:spPr>
          <a:xfrm>
            <a:off x="934085" y="2329180"/>
            <a:ext cx="2656840" cy="2917190"/>
          </a:xfrm>
          <a:prstGeom prst="rect">
            <a:avLst/>
          </a:prstGeom>
          <a:noFill/>
          <a:ln w="9525">
            <a:noFill/>
          </a:ln>
        </p:spPr>
      </p:pic>
      <p:pic>
        <p:nvPicPr>
          <p:cNvPr id="46088" name="图片 588813" descr="蔡锷"/>
          <p:cNvPicPr>
            <a:picLocks noChangeAspect="1"/>
          </p:cNvPicPr>
          <p:nvPr/>
        </p:nvPicPr>
        <p:blipFill>
          <a:blip r:embed="rId2"/>
          <a:stretch>
            <a:fillRect/>
          </a:stretch>
        </p:blipFill>
        <p:spPr>
          <a:xfrm>
            <a:off x="4321175" y="1996440"/>
            <a:ext cx="2482215" cy="2903855"/>
          </a:xfrm>
          <a:prstGeom prst="rect">
            <a:avLst/>
          </a:prstGeom>
          <a:noFill/>
          <a:ln w="9525" cap="flat" cmpd="sng">
            <a:solidFill>
              <a:srgbClr val="800000"/>
            </a:solidFill>
            <a:prstDash val="solid"/>
            <a:miter/>
            <a:headEnd type="none" w="med" len="med"/>
            <a:tailEnd type="none" w="med" len="med"/>
          </a:ln>
          <a:effectLst>
            <a:outerShdw dist="107763" dir="2699999" algn="ctr" rotWithShape="0">
              <a:srgbClr val="808080"/>
            </a:outerShdw>
          </a:effectLst>
        </p:spPr>
      </p:pic>
      <p:pic>
        <p:nvPicPr>
          <p:cNvPr id="588816" name="图片 588815" descr="护国运动"/>
          <p:cNvPicPr>
            <a:picLocks noChangeAspect="1"/>
          </p:cNvPicPr>
          <p:nvPr/>
        </p:nvPicPr>
        <p:blipFill>
          <a:blip r:embed="rId3"/>
          <a:stretch>
            <a:fillRect/>
          </a:stretch>
        </p:blipFill>
        <p:spPr>
          <a:xfrm>
            <a:off x="7469823" y="968375"/>
            <a:ext cx="4537075" cy="4608513"/>
          </a:xfrm>
          <a:prstGeom prst="rect">
            <a:avLst/>
          </a:prstGeom>
          <a:noFill/>
          <a:ln w="9525">
            <a:noFill/>
          </a:ln>
        </p:spPr>
      </p:pic>
      <p:sp>
        <p:nvSpPr>
          <p:cNvPr id="6" name="文本框 5"/>
          <p:cNvSpPr txBox="1"/>
          <p:nvPr/>
        </p:nvSpPr>
        <p:spPr>
          <a:xfrm>
            <a:off x="3590925" y="5074920"/>
            <a:ext cx="3793490" cy="1614170"/>
          </a:xfrm>
          <a:prstGeom prst="rect">
            <a:avLst/>
          </a:prstGeom>
          <a:noFill/>
          <a:ln w="12700" cap="flat" cmpd="sng">
            <a:solidFill>
              <a:schemeClr val="accent1">
                <a:lumMod val="50000"/>
              </a:schemeClr>
            </a:solidFill>
            <a:prstDash val="sysDot"/>
            <a:miter/>
            <a:headEnd type="none" w="med" len="med"/>
            <a:tailEnd type="none" w="med" len="med"/>
          </a:ln>
        </p:spPr>
        <p:txBody>
          <a:bodyPr wrap="square">
            <a:spAutoFit/>
          </a:bodyPr>
          <a:lstStyle/>
          <a:p>
            <a:pPr>
              <a:lnSpc>
                <a:spcPct val="110000"/>
              </a:lnSpc>
              <a:spcBef>
                <a:spcPct val="50000"/>
              </a:spcBef>
              <a:buClr>
                <a:schemeClr val="bg1"/>
              </a:buClr>
            </a:pPr>
            <a:r>
              <a:rPr sz="1800"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a:solidFill>
                  <a:schemeClr val="accent1">
                    <a:lumMod val="50000"/>
                  </a:schemeClr>
                </a:solidFill>
                <a:latin typeface="宋体" panose="02010600030101010101" pitchFamily="2" charset="-122"/>
                <a:cs typeface="微软雅黑" panose="020B0503020204020204" pitchFamily="34" charset="-122"/>
              </a:rPr>
              <a:t>1915年12月，</a:t>
            </a:r>
            <a:r>
              <a:rPr lang="zh-CN" sz="1800" dirty="0">
                <a:solidFill>
                  <a:schemeClr val="accent1">
                    <a:lumMod val="50000"/>
                  </a:schemeClr>
                </a:solidFill>
                <a:latin typeface="宋体" panose="02010600030101010101" pitchFamily="2" charset="-122"/>
                <a:cs typeface="微软雅黑" panose="020B0503020204020204" pitchFamily="34" charset="-122"/>
              </a:rPr>
              <a:t>云南军阀</a:t>
            </a:r>
            <a:r>
              <a:rPr sz="1800" dirty="0">
                <a:solidFill>
                  <a:schemeClr val="accent1">
                    <a:lumMod val="50000"/>
                  </a:schemeClr>
                </a:solidFill>
                <a:latin typeface="宋体" panose="02010600030101010101" pitchFamily="2" charset="-122"/>
                <a:cs typeface="微软雅黑" panose="020B0503020204020204" pitchFamily="34" charset="-122"/>
              </a:rPr>
              <a:t>蔡锷</a:t>
            </a:r>
            <a:r>
              <a:rPr lang="zh-CN" sz="1800" dirty="0">
                <a:solidFill>
                  <a:schemeClr val="accent1">
                    <a:lumMod val="50000"/>
                  </a:schemeClr>
                </a:solidFill>
                <a:latin typeface="宋体" panose="02010600030101010101" pitchFamily="2" charset="-122"/>
                <a:cs typeface="微软雅黑" panose="020B0503020204020204" pitchFamily="34" charset="-122"/>
              </a:rPr>
              <a:t>组织</a:t>
            </a:r>
            <a:r>
              <a:rPr lang="en-US" altLang="zh-CN" sz="1800" dirty="0">
                <a:solidFill>
                  <a:schemeClr val="accent1">
                    <a:lumMod val="50000"/>
                  </a:schemeClr>
                </a:solidFill>
                <a:latin typeface="宋体" panose="02010600030101010101" pitchFamily="2" charset="-122"/>
                <a:cs typeface="微软雅黑" panose="020B0503020204020204" pitchFamily="34" charset="-122"/>
              </a:rPr>
              <a:t>“</a:t>
            </a:r>
            <a:r>
              <a:rPr lang="zh-CN" altLang="en-US" sz="1800" dirty="0">
                <a:solidFill>
                  <a:schemeClr val="accent1">
                    <a:lumMod val="50000"/>
                  </a:schemeClr>
                </a:solidFill>
                <a:latin typeface="宋体" panose="02010600030101010101" pitchFamily="2" charset="-122"/>
                <a:cs typeface="微软雅黑" panose="020B0503020204020204" pitchFamily="34" charset="-122"/>
              </a:rPr>
              <a:t>讨袁军</a:t>
            </a:r>
            <a:r>
              <a:rPr lang="en-US" altLang="zh-CN" sz="1800" dirty="0">
                <a:solidFill>
                  <a:schemeClr val="accent1">
                    <a:lumMod val="50000"/>
                  </a:schemeClr>
                </a:solidFill>
                <a:latin typeface="宋体" panose="02010600030101010101" pitchFamily="2" charset="-122"/>
                <a:cs typeface="微软雅黑" panose="020B0503020204020204" pitchFamily="34" charset="-122"/>
              </a:rPr>
              <a:t>”</a:t>
            </a:r>
            <a:r>
              <a:rPr lang="zh-CN" altLang="en-US" sz="1800" dirty="0">
                <a:solidFill>
                  <a:schemeClr val="accent1">
                    <a:lumMod val="50000"/>
                  </a:schemeClr>
                </a:solidFill>
                <a:latin typeface="宋体" panose="02010600030101010101" pitchFamily="2" charset="-122"/>
                <a:cs typeface="微软雅黑" panose="020B0503020204020204" pitchFamily="34" charset="-122"/>
              </a:rPr>
              <a:t>，</a:t>
            </a:r>
            <a:r>
              <a:rPr sz="1800" dirty="0">
                <a:solidFill>
                  <a:schemeClr val="accent1">
                    <a:lumMod val="50000"/>
                  </a:schemeClr>
                </a:solidFill>
                <a:latin typeface="宋体" panose="02010600030101010101" pitchFamily="2" charset="-122"/>
                <a:cs typeface="微软雅黑" panose="020B0503020204020204" pitchFamily="34" charset="-122"/>
              </a:rPr>
              <a:t>发</a:t>
            </a:r>
            <a:r>
              <a:rPr lang="zh-CN" sz="1800" dirty="0">
                <a:solidFill>
                  <a:schemeClr val="accent1">
                    <a:lumMod val="50000"/>
                  </a:schemeClr>
                </a:solidFill>
                <a:latin typeface="宋体" panose="02010600030101010101" pitchFamily="2" charset="-122"/>
                <a:cs typeface="微软雅黑" panose="020B0503020204020204" pitchFamily="34" charset="-122"/>
              </a:rPr>
              <a:t>起</a:t>
            </a:r>
            <a:r>
              <a:rPr sz="1800" dirty="0">
                <a:solidFill>
                  <a:schemeClr val="accent1">
                    <a:lumMod val="50000"/>
                  </a:schemeClr>
                </a:solidFill>
                <a:latin typeface="宋体" panose="02010600030101010101" pitchFamily="2" charset="-122"/>
                <a:cs typeface="微软雅黑" panose="020B0503020204020204" pitchFamily="34" charset="-122"/>
              </a:rPr>
              <a:t>护国运动，25日云南宣布独立，接着分兵向四川、贵州、广西进兵，全国出现了反袁斗争高潮，迫使袁世凯取消帝制。</a:t>
            </a:r>
            <a:endParaRPr sz="1800" dirty="0">
              <a:solidFill>
                <a:schemeClr val="accent1">
                  <a:lumMod val="50000"/>
                </a:schemeClr>
              </a:solidFill>
              <a:latin typeface="宋体" panose="02010600030101010101" pitchFamily="2" charset="-122"/>
              <a:cs typeface="微软雅黑" panose="020B0503020204020204" pitchFamily="34" charset="-122"/>
            </a:endParaRPr>
          </a:p>
        </p:txBody>
      </p:sp>
      <p:grpSp>
        <p:nvGrpSpPr>
          <p:cNvPr id="11" name="组合 10"/>
          <p:cNvGrpSpPr/>
          <p:nvPr/>
        </p:nvGrpSpPr>
        <p:grpSpPr>
          <a:xfrm>
            <a:off x="8649277" y="5882005"/>
            <a:ext cx="2626995" cy="530225"/>
            <a:chOff x="-2577554" y="1231368"/>
            <a:chExt cx="8031241" cy="1210514"/>
          </a:xfrm>
          <a:effectLst>
            <a:outerShdw blurRad="50800" dist="38100" dir="18900000" algn="bl" rotWithShape="0">
              <a:srgbClr val="FFC000">
                <a:alpha val="40000"/>
              </a:srgbClr>
            </a:outerShdw>
          </a:effectLst>
        </p:grpSpPr>
        <p:sp>
          <p:nvSpPr>
            <p:cNvPr id="12" name="AutoShape 71"/>
            <p:cNvSpPr>
              <a:spLocks noChangeArrowheads="1"/>
            </p:cNvSpPr>
            <p:nvPr/>
          </p:nvSpPr>
          <p:spPr bwMode="auto">
            <a:xfrm>
              <a:off x="-2577554" y="1231368"/>
              <a:ext cx="8031241" cy="1210514"/>
            </a:xfrm>
            <a:prstGeom prst="roundRect">
              <a:avLst>
                <a:gd name="adj" fmla="val 5528"/>
              </a:avLst>
            </a:prstGeom>
            <a:solidFill>
              <a:srgbClr val="FFFFFF">
                <a:alpha val="10001"/>
              </a:srgbClr>
            </a:solidFill>
            <a:ln w="19050" cap="rnd" algn="ctr">
              <a:solidFill>
                <a:schemeClr val="accent1">
                  <a:lumMod val="50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20" name="Text Box 72"/>
            <p:cNvSpPr txBox="1">
              <a:spLocks noChangeArrowheads="1"/>
            </p:cNvSpPr>
            <p:nvPr/>
          </p:nvSpPr>
          <p:spPr bwMode="auto">
            <a:xfrm>
              <a:off x="-2113579" y="1406784"/>
              <a:ext cx="7543970" cy="910423"/>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96645">
                <a:defRPr/>
              </a:pPr>
              <a:r>
                <a:rPr lang="zh-CN" altLang="en-US" sz="2000" kern="0" spc="71" dirty="0">
                  <a:ln w="11430"/>
                  <a:solidFill>
                    <a:schemeClr val="accent1">
                      <a:lumMod val="50000"/>
                    </a:schemeClr>
                  </a:solidFill>
                  <a:latin typeface="宋体" panose="02010600030101010101" pitchFamily="2" charset="-122"/>
                </a:rPr>
                <a:t>护国运动形势图</a:t>
              </a:r>
              <a:endParaRPr lang="zh-CN" altLang="en-US" sz="2000" kern="0" spc="71" dirty="0">
                <a:ln w="11430"/>
                <a:solidFill>
                  <a:schemeClr val="accent1">
                    <a:lumMod val="50000"/>
                  </a:schemeClr>
                </a:solidFill>
                <a:latin typeface="宋体" panose="02010600030101010101" pitchFamily="2" charset="-122"/>
              </a:endParaRPr>
            </a:p>
          </p:txBody>
        </p:sp>
      </p:grpSp>
      <p:grpSp>
        <p:nvGrpSpPr>
          <p:cNvPr id="25" name="组合 24"/>
          <p:cNvGrpSpPr/>
          <p:nvPr/>
        </p:nvGrpSpPr>
        <p:grpSpPr>
          <a:xfrm>
            <a:off x="34464" y="1274618"/>
            <a:ext cx="1842828" cy="5451533"/>
            <a:chOff x="34464" y="1274618"/>
            <a:chExt cx="1842828" cy="5451533"/>
          </a:xfrm>
        </p:grpSpPr>
        <p:grpSp>
          <p:nvGrpSpPr>
            <p:cNvPr id="27" name="组合 26"/>
            <p:cNvGrpSpPr/>
            <p:nvPr/>
          </p:nvGrpSpPr>
          <p:grpSpPr>
            <a:xfrm>
              <a:off x="34464" y="1274618"/>
              <a:ext cx="1842828" cy="5451533"/>
              <a:chOff x="77" y="2443"/>
              <a:chExt cx="2971" cy="8566"/>
            </a:xfrm>
            <a:solidFill>
              <a:schemeClr val="accent1">
                <a:lumMod val="50000"/>
              </a:schemeClr>
            </a:solidFill>
          </p:grpSpPr>
          <p:cxnSp>
            <p:nvCxnSpPr>
              <p:cNvPr id="29" name="直接连接符 28"/>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0" name="组合 29"/>
              <p:cNvGrpSpPr/>
              <p:nvPr/>
            </p:nvGrpSpPr>
            <p:grpSpPr>
              <a:xfrm>
                <a:off x="77" y="2443"/>
                <a:ext cx="1225" cy="8566"/>
                <a:chOff x="77" y="2435"/>
                <a:chExt cx="1225" cy="8566"/>
              </a:xfrm>
              <a:grpFill/>
            </p:grpSpPr>
            <p:cxnSp>
              <p:nvCxnSpPr>
                <p:cNvPr id="31" name="直接连接符 30"/>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2" name="组合 31"/>
                <p:cNvGrpSpPr/>
                <p:nvPr/>
              </p:nvGrpSpPr>
              <p:grpSpPr>
                <a:xfrm>
                  <a:off x="1182" y="2435"/>
                  <a:ext cx="120" cy="8566"/>
                  <a:chOff x="1182" y="2435"/>
                  <a:chExt cx="120" cy="8566"/>
                </a:xfrm>
                <a:grpFill/>
              </p:grpSpPr>
              <p:cxnSp>
                <p:nvCxnSpPr>
                  <p:cNvPr id="33" name="直接连接符 32"/>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4" name="椭圆 33"/>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8" name="文本框 27"/>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35" name="文本框 4"/>
          <p:cNvSpPr txBox="1">
            <a:spLocks noChangeArrowheads="1"/>
          </p:cNvSpPr>
          <p:nvPr/>
        </p:nvSpPr>
        <p:spPr bwMode="auto">
          <a:xfrm>
            <a:off x="4104583" y="103822"/>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第三节  辛亥革命的失败</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36" name="圆角矩形 35"/>
          <p:cNvSpPr/>
          <p:nvPr/>
        </p:nvSpPr>
        <p:spPr>
          <a:xfrm>
            <a:off x="1232535" y="724535"/>
            <a:ext cx="40652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（一）挽救共和的努力及受挫</a:t>
            </a:r>
            <a:endParaRPr lang="zh-CN" altLang="en-US" sz="2000" b="1" dirty="0">
              <a:solidFill>
                <a:srgbClr val="044875"/>
              </a:solidFill>
              <a:latin typeface="黑体" panose="02010609060101010101" pitchFamily="49" charset="-122"/>
              <a:ea typeface="黑体" panose="02010609060101010101" pitchFamily="49"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ox(in)">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arn(inVertical)">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46088"/>
                                        </p:tgtEl>
                                        <p:attrNameLst>
                                          <p:attrName>style.visibility</p:attrName>
                                        </p:attrNameLst>
                                      </p:cBhvr>
                                      <p:to>
                                        <p:strVal val="visible"/>
                                      </p:to>
                                    </p:set>
                                    <p:animEffect transition="in" filter="box(in)">
                                      <p:cBhvr>
                                        <p:cTn id="21" dur="2000"/>
                                        <p:tgtEl>
                                          <p:spTgt spid="46088"/>
                                        </p:tgtEl>
                                      </p:cBhvr>
                                    </p:animEffect>
                                  </p:childTnLst>
                                </p:cTn>
                              </p:par>
                              <p:par>
                                <p:cTn id="22" presetID="24"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 fill="hold"/>
                                        <p:tgtEl>
                                          <p:spTgt spid="6"/>
                                        </p:tgtEl>
                                      </p:cBhvr>
                                    </p:anim>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588816"/>
                                        </p:tgtEl>
                                        <p:attrNameLst>
                                          <p:attrName>style.visibility</p:attrName>
                                        </p:attrNameLst>
                                      </p:cBhvr>
                                      <p:to>
                                        <p:strVal val="visible"/>
                                      </p:to>
                                    </p:set>
                                    <p:animEffect transition="in" filter="slide(fromLeft)">
                                      <p:cBhvr>
                                        <p:cTn id="29" dur="500"/>
                                        <p:tgtEl>
                                          <p:spTgt spid="588816"/>
                                        </p:tgtEl>
                                      </p:cBhvr>
                                    </p:animEffect>
                                  </p:childTnLst>
                                </p:cTn>
                              </p:par>
                              <p:par>
                                <p:cTn id="30" presetID="23" presetClass="entr" presetSubtype="16"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52520" y="1560830"/>
            <a:ext cx="4846955" cy="662305"/>
            <a:chOff x="3152668" y="1220489"/>
            <a:chExt cx="4325789" cy="1055437"/>
          </a:xfrm>
        </p:grpSpPr>
        <p:sp>
          <p:nvSpPr>
            <p:cNvPr id="42" name="六边形 41"/>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3" name="六边形 42"/>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9" name="TextBox 88"/>
            <p:cNvSpPr txBox="1"/>
            <p:nvPr/>
          </p:nvSpPr>
          <p:spPr>
            <a:xfrm>
              <a:off x="3498180" y="1454244"/>
              <a:ext cx="3787852" cy="587928"/>
            </a:xfrm>
            <a:prstGeom prst="rect">
              <a:avLst/>
            </a:prstGeom>
            <a:noFill/>
          </p:spPr>
          <p:txBody>
            <a:bodyPr wrap="square" lIns="0" tIns="0" rIns="0" bIns="0" rtlCol="0">
              <a:spAutoFit/>
            </a:bodyPr>
            <a:lstStyle/>
            <a:p>
              <a:r>
                <a:rPr lang="zh-CN" altLang="en-US" sz="2400" b="1" dirty="0">
                  <a:solidFill>
                    <a:schemeClr val="accent2">
                      <a:lumMod val="75000"/>
                    </a:schemeClr>
                  </a:solidFill>
                  <a:latin typeface="+mj-ea"/>
                  <a:ea typeface="+mj-ea"/>
                </a:rPr>
                <a:t>袁世凯复辟帝制为何失败？</a:t>
              </a:r>
              <a:endParaRPr lang="zh-CN" altLang="en-US" sz="2400" b="1" dirty="0">
                <a:solidFill>
                  <a:schemeClr val="accent2">
                    <a:lumMod val="75000"/>
                  </a:schemeClr>
                </a:solidFill>
                <a:latin typeface="+mj-ea"/>
                <a:ea typeface="+mj-ea"/>
              </a:endParaRPr>
            </a:p>
          </p:txBody>
        </p:sp>
      </p:grpSp>
      <p:sp>
        <p:nvSpPr>
          <p:cNvPr id="30" name="椭圆 29"/>
          <p:cNvSpPr/>
          <p:nvPr/>
        </p:nvSpPr>
        <p:spPr>
          <a:xfrm>
            <a:off x="2581910" y="1494155"/>
            <a:ext cx="832485" cy="795020"/>
          </a:xfrm>
          <a:prstGeom prst="ellipse">
            <a:avLst/>
          </a:prstGeom>
          <a:solidFill>
            <a:schemeClr val="accent2">
              <a:lumMod val="75000"/>
            </a:schemeClr>
          </a:solidFill>
          <a:ln w="25400" cap="flat" cmpd="sng" algn="ctr">
            <a:noFill/>
            <a:prstDash val="solid"/>
          </a:ln>
          <a:effectLst>
            <a:innerShdw blurRad="114300">
              <a:prstClr val="black"/>
            </a:innerShdw>
          </a:effectLst>
        </p:spPr>
        <p:txBody>
          <a:bodyPr anchor="ctr"/>
          <a:lstStyle/>
          <a:p>
            <a:pPr algn="ctr" fontAlgn="base">
              <a:spcBef>
                <a:spcPct val="0"/>
              </a:spcBef>
              <a:spcAft>
                <a:spcPct val="0"/>
              </a:spcAft>
              <a:buFont typeface="Arial" panose="020B0604020202020204" pitchFamily="34" charset="0"/>
              <a:buNone/>
              <a:defRPr/>
            </a:pPr>
            <a:r>
              <a:rPr lang="en-US" altLang="zh-CN" sz="4400" dirty="0">
                <a:solidFill>
                  <a:prstClr val="white"/>
                </a:solidFill>
                <a:effectLst>
                  <a:outerShdw blurRad="38100" dist="38100" dir="2700000" algn="tl">
                    <a:srgbClr val="000000">
                      <a:alpha val="43137"/>
                    </a:srgbClr>
                  </a:outerShdw>
                </a:effectLst>
                <a:latin typeface="Arial Black" panose="020B0A04020102020204" pitchFamily="34" charset="0"/>
              </a:rPr>
              <a:t>?</a:t>
            </a:r>
            <a:endParaRPr lang="zh-CN" altLang="en-US" sz="4400"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sp>
        <p:nvSpPr>
          <p:cNvPr id="197637" name="文本框 197636"/>
          <p:cNvSpPr txBox="1"/>
          <p:nvPr/>
        </p:nvSpPr>
        <p:spPr>
          <a:xfrm>
            <a:off x="1047750" y="2538095"/>
            <a:ext cx="10518775" cy="3672840"/>
          </a:xfrm>
          <a:prstGeom prst="rect">
            <a:avLst/>
          </a:prstGeom>
          <a:noFill/>
          <a:ln w="19050" cap="flat" cmpd="sng">
            <a:solidFill>
              <a:schemeClr val="accent1">
                <a:lumMod val="50000"/>
              </a:schemeClr>
            </a:solidFill>
            <a:prstDash val="sysDash"/>
            <a:miter/>
            <a:headEnd type="none" w="med" len="med"/>
            <a:tailEnd type="none" w="med" len="med"/>
          </a:ln>
        </p:spPr>
        <p:txBody>
          <a:bodyPr wrap="square">
            <a:spAutoFit/>
          </a:bodyPr>
          <a:lstStyle/>
          <a:p>
            <a:pPr>
              <a:lnSpc>
                <a:spcPct val="120000"/>
              </a:lnSpc>
              <a:spcBef>
                <a:spcPct val="50000"/>
              </a:spcBef>
              <a:buClr>
                <a:schemeClr val="bg1"/>
              </a:buClr>
            </a:pPr>
            <a:r>
              <a:rPr lang="en-US" sz="2400" dirty="0">
                <a:solidFill>
                  <a:schemeClr val="accent1">
                    <a:lumMod val="50000"/>
                  </a:schemeClr>
                </a:solidFill>
                <a:latin typeface="+mn-ea"/>
                <a:ea typeface="+mn-ea"/>
                <a:cs typeface="楷体" panose="02010609060101010101" charset="-122"/>
              </a:rPr>
              <a:t>       </a:t>
            </a:r>
            <a:r>
              <a:rPr sz="2400" dirty="0">
                <a:solidFill>
                  <a:schemeClr val="accent1">
                    <a:lumMod val="50000"/>
                  </a:schemeClr>
                </a:solidFill>
                <a:latin typeface="+mn-ea"/>
                <a:ea typeface="+mn-ea"/>
                <a:cs typeface="楷体" panose="02010609060101010101" charset="-122"/>
              </a:rPr>
              <a:t>第一，辛亥革命后，民主共和的观念深入人心；</a:t>
            </a:r>
            <a:endParaRPr sz="2400" dirty="0">
              <a:solidFill>
                <a:schemeClr val="accent1">
                  <a:lumMod val="50000"/>
                </a:schemeClr>
              </a:solidFill>
              <a:latin typeface="+mn-ea"/>
              <a:ea typeface="+mn-ea"/>
              <a:cs typeface="楷体" panose="02010609060101010101" charset="-122"/>
            </a:endParaRPr>
          </a:p>
          <a:p>
            <a:pPr>
              <a:lnSpc>
                <a:spcPct val="120000"/>
              </a:lnSpc>
              <a:spcBef>
                <a:spcPct val="50000"/>
              </a:spcBef>
              <a:buClr>
                <a:schemeClr val="bg1"/>
              </a:buClr>
            </a:pPr>
            <a:r>
              <a:rPr sz="2400" dirty="0">
                <a:solidFill>
                  <a:schemeClr val="accent1">
                    <a:lumMod val="50000"/>
                  </a:schemeClr>
                </a:solidFill>
                <a:latin typeface="+mn-ea"/>
                <a:ea typeface="+mn-ea"/>
                <a:cs typeface="楷体" panose="02010609060101010101" charset="-122"/>
              </a:rPr>
              <a:t>       第二，以孙中山为代表的资产阶级革命派的斗争；</a:t>
            </a:r>
            <a:endParaRPr sz="2400" dirty="0">
              <a:solidFill>
                <a:schemeClr val="accent1">
                  <a:lumMod val="50000"/>
                </a:schemeClr>
              </a:solidFill>
              <a:latin typeface="+mn-ea"/>
              <a:ea typeface="+mn-ea"/>
              <a:cs typeface="楷体" panose="02010609060101010101" charset="-122"/>
            </a:endParaRPr>
          </a:p>
          <a:p>
            <a:pPr>
              <a:lnSpc>
                <a:spcPct val="120000"/>
              </a:lnSpc>
              <a:spcBef>
                <a:spcPct val="50000"/>
              </a:spcBef>
              <a:buClr>
                <a:schemeClr val="bg1"/>
              </a:buClr>
            </a:pPr>
            <a:r>
              <a:rPr sz="2400" dirty="0">
                <a:solidFill>
                  <a:schemeClr val="accent1">
                    <a:lumMod val="50000"/>
                  </a:schemeClr>
                </a:solidFill>
                <a:latin typeface="+mn-ea"/>
                <a:ea typeface="+mn-ea"/>
                <a:cs typeface="楷体" panose="02010609060101010101" charset="-122"/>
              </a:rPr>
              <a:t>       第三，以梁启超为代表的资产阶级立宪派由拥袁到反袁的转变、斗争</a:t>
            </a:r>
            <a:r>
              <a:rPr lang="zh-CN" sz="2400" dirty="0">
                <a:solidFill>
                  <a:schemeClr val="accent1">
                    <a:lumMod val="50000"/>
                  </a:schemeClr>
                </a:solidFill>
                <a:latin typeface="+mn-ea"/>
                <a:ea typeface="+mn-ea"/>
                <a:cs typeface="楷体" panose="02010609060101010101" charset="-122"/>
              </a:rPr>
              <a:t>；</a:t>
            </a:r>
            <a:endParaRPr sz="2400" dirty="0">
              <a:solidFill>
                <a:schemeClr val="accent1">
                  <a:lumMod val="50000"/>
                </a:schemeClr>
              </a:solidFill>
              <a:latin typeface="+mn-ea"/>
              <a:ea typeface="+mn-ea"/>
              <a:cs typeface="楷体" panose="02010609060101010101" charset="-122"/>
            </a:endParaRPr>
          </a:p>
          <a:p>
            <a:pPr>
              <a:lnSpc>
                <a:spcPct val="120000"/>
              </a:lnSpc>
              <a:spcBef>
                <a:spcPct val="50000"/>
              </a:spcBef>
              <a:buClr>
                <a:schemeClr val="bg1"/>
              </a:buClr>
            </a:pPr>
            <a:r>
              <a:rPr sz="2400" dirty="0">
                <a:solidFill>
                  <a:schemeClr val="accent1">
                    <a:lumMod val="50000"/>
                  </a:schemeClr>
                </a:solidFill>
                <a:latin typeface="+mn-ea"/>
                <a:ea typeface="+mn-ea"/>
                <a:cs typeface="楷体" panose="02010609060101010101" charset="-122"/>
              </a:rPr>
              <a:t>       第四，护国运动得到全国人民的支持，护国军的节节胜利；</a:t>
            </a:r>
            <a:endParaRPr sz="2400" dirty="0">
              <a:solidFill>
                <a:schemeClr val="accent1">
                  <a:lumMod val="50000"/>
                </a:schemeClr>
              </a:solidFill>
              <a:latin typeface="+mn-ea"/>
              <a:ea typeface="+mn-ea"/>
              <a:cs typeface="楷体" panose="02010609060101010101" charset="-122"/>
            </a:endParaRPr>
          </a:p>
          <a:p>
            <a:pPr>
              <a:lnSpc>
                <a:spcPct val="120000"/>
              </a:lnSpc>
              <a:spcBef>
                <a:spcPct val="50000"/>
              </a:spcBef>
              <a:buClr>
                <a:schemeClr val="bg1"/>
              </a:buClr>
            </a:pPr>
            <a:r>
              <a:rPr sz="2400" dirty="0">
                <a:solidFill>
                  <a:schemeClr val="accent1">
                    <a:lumMod val="50000"/>
                  </a:schemeClr>
                </a:solidFill>
                <a:latin typeface="+mn-ea"/>
                <a:ea typeface="+mn-ea"/>
                <a:cs typeface="楷体" panose="02010609060101010101" charset="-122"/>
              </a:rPr>
              <a:t>       第五，北洋军内部的分化，袁世凯众叛亲离；</a:t>
            </a:r>
            <a:endParaRPr sz="2400" dirty="0">
              <a:solidFill>
                <a:schemeClr val="accent1">
                  <a:lumMod val="50000"/>
                </a:schemeClr>
              </a:solidFill>
              <a:latin typeface="+mn-ea"/>
              <a:ea typeface="+mn-ea"/>
              <a:cs typeface="楷体" panose="02010609060101010101" charset="-122"/>
            </a:endParaRPr>
          </a:p>
          <a:p>
            <a:pPr>
              <a:lnSpc>
                <a:spcPct val="120000"/>
              </a:lnSpc>
              <a:spcBef>
                <a:spcPct val="50000"/>
              </a:spcBef>
              <a:buClr>
                <a:schemeClr val="bg1"/>
              </a:buClr>
            </a:pPr>
            <a:r>
              <a:rPr sz="2400" dirty="0">
                <a:solidFill>
                  <a:schemeClr val="accent1">
                    <a:lumMod val="50000"/>
                  </a:schemeClr>
                </a:solidFill>
                <a:latin typeface="+mn-ea"/>
                <a:ea typeface="+mn-ea"/>
                <a:cs typeface="楷体" panose="02010609060101010101" charset="-122"/>
              </a:rPr>
              <a:t>       第六，随着北洋军的节节败退，帝国主义改变了对袁世凯的支持态度。</a:t>
            </a:r>
            <a:endParaRPr sz="2400" dirty="0">
              <a:solidFill>
                <a:schemeClr val="accent1">
                  <a:lumMod val="50000"/>
                </a:schemeClr>
              </a:solidFill>
              <a:latin typeface="+mn-ea"/>
              <a:ea typeface="+mn-ea"/>
              <a:cs typeface="楷体" panose="02010609060101010101" charset="-122"/>
            </a:endParaRPr>
          </a:p>
        </p:txBody>
      </p:sp>
      <p:grpSp>
        <p:nvGrpSpPr>
          <p:cNvPr id="23" name="组合 22"/>
          <p:cNvGrpSpPr/>
          <p:nvPr/>
        </p:nvGrpSpPr>
        <p:grpSpPr>
          <a:xfrm>
            <a:off x="34464" y="1274618"/>
            <a:ext cx="1842828" cy="5451533"/>
            <a:chOff x="34464" y="1274618"/>
            <a:chExt cx="1842828" cy="5451533"/>
          </a:xfrm>
        </p:grpSpPr>
        <p:grpSp>
          <p:nvGrpSpPr>
            <p:cNvPr id="24" name="组合 23"/>
            <p:cNvGrpSpPr/>
            <p:nvPr/>
          </p:nvGrpSpPr>
          <p:grpSpPr>
            <a:xfrm>
              <a:off x="34464" y="1274618"/>
              <a:ext cx="1842828" cy="5451533"/>
              <a:chOff x="77" y="2443"/>
              <a:chExt cx="2971" cy="8566"/>
            </a:xfrm>
            <a:solidFill>
              <a:schemeClr val="accent1">
                <a:lumMod val="50000"/>
              </a:schemeClr>
            </a:solidFill>
          </p:grpSpPr>
          <p:cxnSp>
            <p:nvCxnSpPr>
              <p:cNvPr id="27" name="直接连接符 26"/>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8" name="组合 27"/>
              <p:cNvGrpSpPr/>
              <p:nvPr/>
            </p:nvGrpSpPr>
            <p:grpSpPr>
              <a:xfrm>
                <a:off x="77" y="2443"/>
                <a:ext cx="1225" cy="8566"/>
                <a:chOff x="77" y="2435"/>
                <a:chExt cx="1225" cy="8566"/>
              </a:xfrm>
              <a:grpFill/>
            </p:grpSpPr>
            <p:cxnSp>
              <p:nvCxnSpPr>
                <p:cNvPr id="29" name="直接连接符 28"/>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1" name="组合 30"/>
                <p:cNvGrpSpPr/>
                <p:nvPr/>
              </p:nvGrpSpPr>
              <p:grpSpPr>
                <a:xfrm>
                  <a:off x="1182" y="2435"/>
                  <a:ext cx="120" cy="8566"/>
                  <a:chOff x="1182" y="2435"/>
                  <a:chExt cx="120" cy="8566"/>
                </a:xfrm>
                <a:grpFill/>
              </p:grpSpPr>
              <p:cxnSp>
                <p:nvCxnSpPr>
                  <p:cNvPr id="32" name="直接连接符 31"/>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3" name="椭圆 32"/>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5" name="文本框 24"/>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34" name="文本框 4"/>
          <p:cNvSpPr txBox="1">
            <a:spLocks noChangeArrowheads="1"/>
          </p:cNvSpPr>
          <p:nvPr/>
        </p:nvSpPr>
        <p:spPr bwMode="auto">
          <a:xfrm>
            <a:off x="3898900" y="149860"/>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第三节  辛亥革命的失败</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sp>
        <p:nvSpPr>
          <p:cNvPr id="35" name="圆角矩形 34"/>
          <p:cNvSpPr/>
          <p:nvPr/>
        </p:nvSpPr>
        <p:spPr>
          <a:xfrm>
            <a:off x="1232535" y="724535"/>
            <a:ext cx="40652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（一）挽救共和的努力及受挫</a:t>
            </a:r>
            <a:endParaRPr lang="zh-CN" altLang="en-US" sz="2000" b="1" dirty="0">
              <a:solidFill>
                <a:srgbClr val="044875"/>
              </a:solidFill>
              <a:latin typeface="黑体" panose="02010609060101010101" pitchFamily="49" charset="-122"/>
              <a:ea typeface="黑体" panose="02010609060101010101" pitchFamily="49" charset="-122"/>
            </a:endParaRP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8" presetClass="entr" presetSubtype="16" fill="hold" grpId="0" nodeType="withEffect">
                                  <p:stCondLst>
                                    <p:cond delay="0"/>
                                  </p:stCondLst>
                                  <p:childTnLst>
                                    <p:set>
                                      <p:cBhvr>
                                        <p:cTn id="10" dur="500" fill="hold">
                                          <p:stCondLst>
                                            <p:cond delay="0"/>
                                          </p:stCondLst>
                                        </p:cTn>
                                        <p:tgtEl>
                                          <p:spTgt spid="30"/>
                                        </p:tgtEl>
                                        <p:attrNameLst>
                                          <p:attrName>style.visibility</p:attrName>
                                        </p:attrNameLst>
                                      </p:cBhvr>
                                      <p:to>
                                        <p:strVal val="visible"/>
                                      </p:to>
                                    </p:set>
                                    <p:animEffect transition="in" filter="diamond(in)">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97637"/>
                                        </p:tgtEl>
                                        <p:attrNameLst>
                                          <p:attrName>style.visibility</p:attrName>
                                        </p:attrNameLst>
                                      </p:cBhvr>
                                      <p:to>
                                        <p:strVal val="visible"/>
                                      </p:to>
                                    </p:set>
                                    <p:animEffect transition="in" filter="barn(inVertical)">
                                      <p:cBhvr>
                                        <p:cTn id="16" dur="500"/>
                                        <p:tgtEl>
                                          <p:spTgt spid="19763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ox(in)">
                                      <p:cBhvr>
                                        <p:cTn id="19"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197637" grpId="0" bldLvl="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3355" y="1601470"/>
            <a:ext cx="2315845" cy="521970"/>
          </a:xfrm>
          <a:prstGeom prst="rect">
            <a:avLst/>
          </a:prstGeom>
          <a:solidFill>
            <a:schemeClr val="accent1">
              <a:lumMod val="50000"/>
            </a:schemeClr>
          </a:solidFill>
        </p:spPr>
        <p:txBody>
          <a:bodyPr wrap="square" rtlCol="0">
            <a:spAutoFit/>
          </a:bodyPr>
          <a:lstStyle/>
          <a:p>
            <a:r>
              <a:rPr lang="en-US" altLang="zh-CN" sz="2800" b="1" dirty="0">
                <a:solidFill>
                  <a:schemeClr val="bg1"/>
                </a:solidFill>
                <a:latin typeface="+mn-ea"/>
                <a:ea typeface="+mn-ea"/>
                <a:cs typeface="微软雅黑" panose="020B0503020204020204" pitchFamily="34" charset="-122"/>
              </a:rPr>
              <a:t>3.</a:t>
            </a:r>
            <a:r>
              <a:rPr lang="zh-CN" altLang="en-US" sz="2800" b="1" dirty="0">
                <a:solidFill>
                  <a:schemeClr val="bg1"/>
                </a:solidFill>
                <a:latin typeface="+mn-ea"/>
                <a:ea typeface="+mn-ea"/>
                <a:cs typeface="微软雅黑" panose="020B0503020204020204" pitchFamily="34" charset="-122"/>
              </a:rPr>
              <a:t>护法运动</a:t>
            </a:r>
            <a:endParaRPr lang="zh-CN" altLang="en-US" sz="2800" b="1" dirty="0">
              <a:solidFill>
                <a:schemeClr val="bg1"/>
              </a:solidFill>
              <a:latin typeface="+mn-ea"/>
              <a:ea typeface="+mn-ea"/>
              <a:cs typeface="微软雅黑" panose="020B0503020204020204" pitchFamily="34" charset="-122"/>
            </a:endParaRPr>
          </a:p>
        </p:txBody>
      </p:sp>
      <p:pic>
        <p:nvPicPr>
          <p:cNvPr id="208900" name="图片 208899" descr="护法运动中的孙中山"/>
          <p:cNvPicPr>
            <a:picLocks noChangeAspect="1"/>
          </p:cNvPicPr>
          <p:nvPr/>
        </p:nvPicPr>
        <p:blipFill>
          <a:blip r:embed="rId1"/>
          <a:stretch>
            <a:fillRect/>
          </a:stretch>
        </p:blipFill>
        <p:spPr>
          <a:xfrm>
            <a:off x="4465955" y="2162175"/>
            <a:ext cx="2481580" cy="2729230"/>
          </a:xfrm>
          <a:prstGeom prst="rect">
            <a:avLst/>
          </a:prstGeom>
          <a:noFill/>
          <a:ln w="9525">
            <a:noFill/>
          </a:ln>
        </p:spPr>
      </p:pic>
      <p:sp>
        <p:nvSpPr>
          <p:cNvPr id="6" name="文本框 5"/>
          <p:cNvSpPr txBox="1"/>
          <p:nvPr/>
        </p:nvSpPr>
        <p:spPr>
          <a:xfrm>
            <a:off x="933450" y="5013960"/>
            <a:ext cx="2694305" cy="1445260"/>
          </a:xfrm>
          <a:prstGeom prst="rect">
            <a:avLst/>
          </a:prstGeom>
          <a:noFill/>
          <a:ln w="12700" cap="flat" cmpd="sng">
            <a:solidFill>
              <a:srgbClr val="044875"/>
            </a:solidFill>
            <a:prstDash val="sysDot"/>
            <a:miter/>
            <a:headEnd type="none" w="med" len="med"/>
            <a:tailEnd type="none" w="med" len="med"/>
          </a:ln>
        </p:spPr>
        <p:txBody>
          <a:bodyPr wrap="square">
            <a:spAutoFit/>
          </a:bodyPr>
          <a:lstStyle/>
          <a:p>
            <a:pPr>
              <a:lnSpc>
                <a:spcPct val="110000"/>
              </a:lnSpc>
              <a:spcBef>
                <a:spcPct val="50000"/>
              </a:spcBef>
              <a:buClr>
                <a:schemeClr val="bg1"/>
              </a:buClr>
            </a:pPr>
            <a:r>
              <a:rPr sz="2000" dirty="0">
                <a:solidFill>
                  <a:schemeClr val="accent1">
                    <a:lumMod val="50000"/>
                  </a:schemeClr>
                </a:solidFill>
                <a:latin typeface="宋体" panose="02010600030101010101" pitchFamily="2" charset="-122"/>
                <a:cs typeface="微软雅黑" panose="020B0503020204020204" pitchFamily="34" charset="-122"/>
              </a:rPr>
              <a:t>段祺瑞执政后，企图建立皖系军阀独裁统治</a:t>
            </a:r>
            <a:r>
              <a:rPr lang="zh-CN" sz="2000" dirty="0">
                <a:solidFill>
                  <a:schemeClr val="accent1">
                    <a:lumMod val="50000"/>
                  </a:schemeClr>
                </a:solidFill>
                <a:latin typeface="宋体" panose="02010600030101010101" pitchFamily="2" charset="-122"/>
                <a:cs typeface="微软雅黑" panose="020B0503020204020204" pitchFamily="34" charset="-122"/>
              </a:rPr>
              <a:t>，</a:t>
            </a:r>
            <a:r>
              <a:rPr sz="2000" dirty="0">
                <a:solidFill>
                  <a:schemeClr val="accent1">
                    <a:lumMod val="50000"/>
                  </a:schemeClr>
                </a:solidFill>
                <a:latin typeface="宋体" panose="02010600030101010101" pitchFamily="2" charset="-122"/>
                <a:cs typeface="微软雅黑" panose="020B0503020204020204" pitchFamily="34" charset="-122"/>
              </a:rPr>
              <a:t>拒绝恢复《临时约法》和国会。</a:t>
            </a:r>
            <a:endParaRPr sz="2000" dirty="0">
              <a:solidFill>
                <a:schemeClr val="accent1">
                  <a:lumMod val="50000"/>
                </a:schemeClr>
              </a:solidFill>
              <a:latin typeface="宋体" panose="02010600030101010101" pitchFamily="2" charset="-122"/>
              <a:cs typeface="微软雅黑" panose="020B0503020204020204" pitchFamily="34" charset="-122"/>
            </a:endParaRPr>
          </a:p>
        </p:txBody>
      </p:sp>
      <p:pic>
        <p:nvPicPr>
          <p:cNvPr id="199685" name="图片 199684" descr="段祺瑞"/>
          <p:cNvPicPr>
            <a:picLocks noChangeAspect="1"/>
          </p:cNvPicPr>
          <p:nvPr/>
        </p:nvPicPr>
        <p:blipFill>
          <a:blip r:embed="rId2"/>
          <a:stretch>
            <a:fillRect/>
          </a:stretch>
        </p:blipFill>
        <p:spPr>
          <a:xfrm>
            <a:off x="1188085" y="2303780"/>
            <a:ext cx="2184400" cy="2446020"/>
          </a:xfrm>
          <a:prstGeom prst="rect">
            <a:avLst/>
          </a:prstGeom>
          <a:noFill/>
          <a:ln w="9525">
            <a:noFill/>
          </a:ln>
        </p:spPr>
      </p:pic>
      <p:sp>
        <p:nvSpPr>
          <p:cNvPr id="11" name="文本框 10"/>
          <p:cNvSpPr txBox="1"/>
          <p:nvPr/>
        </p:nvSpPr>
        <p:spPr>
          <a:xfrm>
            <a:off x="3947160" y="5013960"/>
            <a:ext cx="3550920" cy="1445260"/>
          </a:xfrm>
          <a:prstGeom prst="rect">
            <a:avLst/>
          </a:prstGeom>
          <a:noFill/>
          <a:ln w="12700" cap="flat" cmpd="sng">
            <a:solidFill>
              <a:srgbClr val="044875"/>
            </a:solidFill>
            <a:prstDash val="sysDot"/>
            <a:miter/>
            <a:headEnd type="none" w="med" len="med"/>
            <a:tailEnd type="none" w="med" len="med"/>
          </a:ln>
        </p:spPr>
        <p:txBody>
          <a:bodyPr wrap="square">
            <a:spAutoFit/>
          </a:bodyPr>
          <a:lstStyle/>
          <a:p>
            <a:pPr>
              <a:lnSpc>
                <a:spcPct val="110000"/>
              </a:lnSpc>
              <a:spcBef>
                <a:spcPct val="50000"/>
              </a:spcBef>
              <a:buClr>
                <a:schemeClr val="bg1"/>
              </a:buClr>
            </a:pPr>
            <a:r>
              <a:rPr sz="2000" dirty="0">
                <a:solidFill>
                  <a:schemeClr val="accent1">
                    <a:lumMod val="50000"/>
                  </a:schemeClr>
                </a:solidFill>
                <a:latin typeface="宋体" panose="02010600030101010101" pitchFamily="2" charset="-122"/>
                <a:cs typeface="微软雅黑" panose="020B0503020204020204" pitchFamily="34" charset="-122"/>
              </a:rPr>
              <a:t>孙中山举起“护法旗帜”</a:t>
            </a:r>
            <a:r>
              <a:rPr lang="zh-CN" sz="2000" dirty="0">
                <a:solidFill>
                  <a:schemeClr val="accent1">
                    <a:lumMod val="50000"/>
                  </a:schemeClr>
                </a:solidFill>
                <a:latin typeface="宋体" panose="02010600030101010101" pitchFamily="2" charset="-122"/>
                <a:cs typeface="微软雅黑" panose="020B0503020204020204" pitchFamily="34" charset="-122"/>
              </a:rPr>
              <a:t>，</a:t>
            </a:r>
            <a:r>
              <a:rPr sz="2000" dirty="0">
                <a:solidFill>
                  <a:schemeClr val="accent1">
                    <a:lumMod val="50000"/>
                  </a:schemeClr>
                </a:solidFill>
                <a:latin typeface="宋体" panose="02010600030101010101" pitchFamily="2" charset="-122"/>
                <a:cs typeface="微软雅黑" panose="020B0503020204020204" pitchFamily="34" charset="-122"/>
              </a:rPr>
              <a:t>于1917年9月在广州成立护法军政府，</a:t>
            </a:r>
            <a:r>
              <a:rPr lang="zh-CN" sz="2000" dirty="0">
                <a:solidFill>
                  <a:schemeClr val="accent1">
                    <a:lumMod val="50000"/>
                  </a:schemeClr>
                </a:solidFill>
                <a:latin typeface="宋体" panose="02010600030101010101" pitchFamily="2" charset="-122"/>
                <a:cs typeface="微软雅黑" panose="020B0503020204020204" pitchFamily="34" charset="-122"/>
              </a:rPr>
              <a:t>孙中山就任海陆军大元帅，联合西南军阀</a:t>
            </a:r>
            <a:r>
              <a:rPr sz="2000" dirty="0">
                <a:solidFill>
                  <a:schemeClr val="accent1">
                    <a:lumMod val="50000"/>
                  </a:schemeClr>
                </a:solidFill>
                <a:latin typeface="宋体" panose="02010600030101010101" pitchFamily="2" charset="-122"/>
                <a:cs typeface="微软雅黑" panose="020B0503020204020204" pitchFamily="34" charset="-122"/>
              </a:rPr>
              <a:t>出师北伐。</a:t>
            </a:r>
            <a:endParaRPr sz="2000" dirty="0">
              <a:solidFill>
                <a:schemeClr val="accent1">
                  <a:lumMod val="50000"/>
                </a:schemeClr>
              </a:solidFill>
              <a:latin typeface="宋体" panose="02010600030101010101" pitchFamily="2" charset="-122"/>
              <a:cs typeface="微软雅黑" panose="020B0503020204020204" pitchFamily="34" charset="-122"/>
            </a:endParaRPr>
          </a:p>
        </p:txBody>
      </p:sp>
      <p:pic>
        <p:nvPicPr>
          <p:cNvPr id="63497" name="图片 4"/>
          <p:cNvPicPr>
            <a:picLocks noChangeAspect="1"/>
          </p:cNvPicPr>
          <p:nvPr/>
        </p:nvPicPr>
        <p:blipFill>
          <a:blip r:embed="rId3"/>
          <a:srcRect l="15356" t="12434" r="19676" b="11966"/>
          <a:stretch>
            <a:fillRect/>
          </a:stretch>
        </p:blipFill>
        <p:spPr>
          <a:xfrm>
            <a:off x="7696200" y="1352550"/>
            <a:ext cx="4283075" cy="3539490"/>
          </a:xfrm>
          <a:prstGeom prst="rect">
            <a:avLst/>
          </a:prstGeom>
          <a:noFill/>
          <a:ln w="9525" cap="flat" cmpd="sng">
            <a:solidFill>
              <a:srgbClr val="FF3300"/>
            </a:solidFill>
            <a:prstDash val="solid"/>
            <a:miter/>
            <a:headEnd type="none" w="med" len="med"/>
            <a:tailEnd type="none" w="med" len="med"/>
          </a:ln>
        </p:spPr>
      </p:pic>
      <p:sp>
        <p:nvSpPr>
          <p:cNvPr id="12" name="文本框 11"/>
          <p:cNvSpPr txBox="1"/>
          <p:nvPr/>
        </p:nvSpPr>
        <p:spPr>
          <a:xfrm>
            <a:off x="8756014" y="823912"/>
            <a:ext cx="2163445" cy="389530"/>
          </a:xfrm>
          <a:prstGeom prst="rect">
            <a:avLst/>
          </a:prstGeom>
          <a:noFill/>
          <a:ln w="12700" cap="flat" cmpd="sng">
            <a:solidFill>
              <a:schemeClr val="accent1">
                <a:lumMod val="50000"/>
              </a:schemeClr>
            </a:solidFill>
            <a:prstDash val="sysDot"/>
            <a:miter/>
            <a:headEnd type="none" w="med" len="med"/>
            <a:tailEnd type="none" w="med" len="med"/>
          </a:ln>
        </p:spPr>
        <p:txBody>
          <a:bodyPr wrap="square">
            <a:spAutoFit/>
          </a:bodyPr>
          <a:lstStyle/>
          <a:p>
            <a:pPr>
              <a:lnSpc>
                <a:spcPct val="110000"/>
              </a:lnSpc>
              <a:spcBef>
                <a:spcPct val="50000"/>
              </a:spcBef>
              <a:buClr>
                <a:schemeClr val="bg1"/>
              </a:buClr>
            </a:pPr>
            <a:r>
              <a:rPr lang="zh-CN" sz="2000" dirty="0">
                <a:solidFill>
                  <a:schemeClr val="accent1">
                    <a:lumMod val="50000"/>
                  </a:schemeClr>
                </a:solidFill>
                <a:latin typeface="+mn-ea"/>
                <a:ea typeface="+mn-ea"/>
                <a:cs typeface="微软雅黑" panose="020B0503020204020204" pitchFamily="34" charset="-122"/>
              </a:rPr>
              <a:t>护法运动形势图</a:t>
            </a:r>
            <a:endParaRPr lang="zh-CN" sz="2000" dirty="0">
              <a:solidFill>
                <a:schemeClr val="accent1">
                  <a:lumMod val="50000"/>
                </a:schemeClr>
              </a:solidFill>
              <a:latin typeface="+mn-ea"/>
              <a:ea typeface="+mn-ea"/>
              <a:cs typeface="微软雅黑" panose="020B0503020204020204" pitchFamily="34" charset="-122"/>
            </a:endParaRPr>
          </a:p>
        </p:txBody>
      </p:sp>
      <p:sp>
        <p:nvSpPr>
          <p:cNvPr id="20" name="文本框 19"/>
          <p:cNvSpPr txBox="1"/>
          <p:nvPr/>
        </p:nvSpPr>
        <p:spPr>
          <a:xfrm>
            <a:off x="7864475" y="5352415"/>
            <a:ext cx="4114800" cy="769441"/>
          </a:xfrm>
          <a:prstGeom prst="rect">
            <a:avLst/>
          </a:prstGeom>
          <a:noFill/>
          <a:ln w="12700" cap="flat" cmpd="sng">
            <a:solidFill>
              <a:srgbClr val="044875"/>
            </a:solidFill>
            <a:prstDash val="sysDot"/>
            <a:miter/>
            <a:headEnd type="none" w="med" len="med"/>
            <a:tailEnd type="none" w="med" len="med"/>
          </a:ln>
        </p:spPr>
        <p:txBody>
          <a:bodyPr wrap="square">
            <a:spAutoFit/>
          </a:bodyPr>
          <a:lstStyle/>
          <a:p>
            <a:pPr>
              <a:lnSpc>
                <a:spcPct val="110000"/>
              </a:lnSpc>
              <a:spcBef>
                <a:spcPct val="50000"/>
              </a:spcBef>
              <a:buClr>
                <a:schemeClr val="bg1"/>
              </a:buClr>
            </a:pPr>
            <a:r>
              <a:rPr lang="zh-CN" sz="2000" dirty="0">
                <a:solidFill>
                  <a:schemeClr val="accent1">
                    <a:lumMod val="50000"/>
                  </a:schemeClr>
                </a:solidFill>
                <a:latin typeface="宋体" panose="02010600030101010101" pitchFamily="2" charset="-122"/>
                <a:cs typeface="微软雅黑" panose="020B0503020204020204" pitchFamily="34" charset="-122"/>
              </a:rPr>
              <a:t>护法运动失败使孙认识到</a:t>
            </a:r>
            <a:r>
              <a:rPr lang="en-US" altLang="zh-CN" sz="2000" dirty="0">
                <a:solidFill>
                  <a:schemeClr val="accent1">
                    <a:lumMod val="50000"/>
                  </a:schemeClr>
                </a:solidFill>
                <a:latin typeface="宋体" panose="02010600030101010101" pitchFamily="2" charset="-122"/>
                <a:cs typeface="微软雅黑" panose="020B0503020204020204" pitchFamily="34" charset="-122"/>
              </a:rPr>
              <a:t>“</a:t>
            </a:r>
            <a:r>
              <a:rPr lang="zh-CN" altLang="en-US" sz="2000" dirty="0">
                <a:solidFill>
                  <a:schemeClr val="accent1">
                    <a:lumMod val="50000"/>
                  </a:schemeClr>
                </a:solidFill>
                <a:latin typeface="宋体" panose="02010600030101010101" pitchFamily="2" charset="-122"/>
                <a:cs typeface="微软雅黑" panose="020B0503020204020204" pitchFamily="34" charset="-122"/>
              </a:rPr>
              <a:t>南与北如一丘之貉</a:t>
            </a:r>
            <a:r>
              <a:rPr lang="en-US" altLang="zh-CN" sz="2000" dirty="0">
                <a:solidFill>
                  <a:schemeClr val="accent1">
                    <a:lumMod val="50000"/>
                  </a:schemeClr>
                </a:solidFill>
                <a:latin typeface="宋体" panose="02010600030101010101" pitchFamily="2" charset="-122"/>
                <a:cs typeface="微软雅黑" panose="020B0503020204020204" pitchFamily="34" charset="-122"/>
              </a:rPr>
              <a:t>”</a:t>
            </a:r>
            <a:r>
              <a:rPr lang="zh-CN" altLang="en-US" sz="2000" dirty="0">
                <a:solidFill>
                  <a:schemeClr val="accent1">
                    <a:lumMod val="50000"/>
                  </a:schemeClr>
                </a:solidFill>
                <a:latin typeface="宋体" panose="02010600030101010101" pitchFamily="2" charset="-122"/>
                <a:cs typeface="微软雅黑" panose="020B0503020204020204" pitchFamily="34" charset="-122"/>
              </a:rPr>
              <a:t>。</a:t>
            </a:r>
            <a:endParaRPr lang="zh-CN" altLang="en-US" sz="2000" dirty="0">
              <a:solidFill>
                <a:schemeClr val="accent1">
                  <a:lumMod val="50000"/>
                </a:schemeClr>
              </a:solidFill>
              <a:latin typeface="宋体" panose="02010600030101010101" pitchFamily="2" charset="-122"/>
              <a:cs typeface="微软雅黑" panose="020B0503020204020204" pitchFamily="34" charset="-122"/>
            </a:endParaRPr>
          </a:p>
        </p:txBody>
      </p:sp>
      <p:sp>
        <p:nvSpPr>
          <p:cNvPr id="27" name="圆角矩形 26"/>
          <p:cNvSpPr/>
          <p:nvPr/>
        </p:nvSpPr>
        <p:spPr>
          <a:xfrm>
            <a:off x="1232535" y="724535"/>
            <a:ext cx="40652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（一）挽救共和的努力及受挫</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8" name="文本框 4"/>
          <p:cNvSpPr txBox="1">
            <a:spLocks noChangeArrowheads="1"/>
          </p:cNvSpPr>
          <p:nvPr/>
        </p:nvSpPr>
        <p:spPr bwMode="auto">
          <a:xfrm>
            <a:off x="3898900" y="149860"/>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第三节  辛亥革命的失败</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grpSp>
        <p:nvGrpSpPr>
          <p:cNvPr id="29" name="组合 28"/>
          <p:cNvGrpSpPr/>
          <p:nvPr/>
        </p:nvGrpSpPr>
        <p:grpSpPr>
          <a:xfrm>
            <a:off x="34464" y="1274618"/>
            <a:ext cx="1842828" cy="5451533"/>
            <a:chOff x="34464" y="1274618"/>
            <a:chExt cx="1842828" cy="5451533"/>
          </a:xfrm>
        </p:grpSpPr>
        <p:grpSp>
          <p:nvGrpSpPr>
            <p:cNvPr id="30" name="组合 29"/>
            <p:cNvGrpSpPr/>
            <p:nvPr/>
          </p:nvGrpSpPr>
          <p:grpSpPr>
            <a:xfrm>
              <a:off x="34464" y="1274618"/>
              <a:ext cx="1842828" cy="5451533"/>
              <a:chOff x="77" y="2443"/>
              <a:chExt cx="2971" cy="8566"/>
            </a:xfrm>
            <a:solidFill>
              <a:schemeClr val="accent1">
                <a:lumMod val="50000"/>
              </a:schemeClr>
            </a:solidFill>
          </p:grpSpPr>
          <p:cxnSp>
            <p:nvCxnSpPr>
              <p:cNvPr id="32" name="直接连接符 31"/>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3" name="组合 32"/>
              <p:cNvGrpSpPr/>
              <p:nvPr/>
            </p:nvGrpSpPr>
            <p:grpSpPr>
              <a:xfrm>
                <a:off x="77" y="2443"/>
                <a:ext cx="1225" cy="8566"/>
                <a:chOff x="77" y="2435"/>
                <a:chExt cx="1225" cy="8566"/>
              </a:xfrm>
              <a:grpFill/>
            </p:grpSpPr>
            <p:cxnSp>
              <p:nvCxnSpPr>
                <p:cNvPr id="34" name="直接连接符 33"/>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5" name="组合 34"/>
                <p:cNvGrpSpPr/>
                <p:nvPr/>
              </p:nvGrpSpPr>
              <p:grpSpPr>
                <a:xfrm>
                  <a:off x="1182" y="2435"/>
                  <a:ext cx="120" cy="8566"/>
                  <a:chOff x="1182" y="2435"/>
                  <a:chExt cx="120" cy="8566"/>
                </a:xfrm>
                <a:grpFill/>
              </p:grpSpPr>
              <p:cxnSp>
                <p:nvCxnSpPr>
                  <p:cNvPr id="36" name="直接连接符 35"/>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7" name="椭圆 36"/>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1" name="文本框 30"/>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9685"/>
                                        </p:tgtEl>
                                        <p:attrNameLst>
                                          <p:attrName>style.visibility</p:attrName>
                                        </p:attrNameLst>
                                      </p:cBhvr>
                                      <p:to>
                                        <p:strVal val="visible"/>
                                      </p:to>
                                    </p:set>
                                    <p:animEffect transition="in" filter="barn(inVertical)">
                                      <p:cBhvr>
                                        <p:cTn id="17" dur="500"/>
                                        <p:tgtEl>
                                          <p:spTgt spid="199685"/>
                                        </p:tgtEl>
                                      </p:cBhvr>
                                    </p:animEffect>
                                  </p:childTnLst>
                                </p:cTn>
                              </p:par>
                              <p:par>
                                <p:cTn id="18" presetID="24"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 fill="hold"/>
                                        <p:tgtEl>
                                          <p:spTgt spid="6"/>
                                        </p:tgtEl>
                                      </p:cBhvr>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08900"/>
                                        </p:tgtEl>
                                        <p:attrNameLst>
                                          <p:attrName>style.visibility</p:attrName>
                                        </p:attrNameLst>
                                      </p:cBhvr>
                                      <p:to>
                                        <p:strVal val="visible"/>
                                      </p:to>
                                    </p:set>
                                    <p:animEffect transition="in" filter="blinds(horizontal)">
                                      <p:cBhvr>
                                        <p:cTn id="25" dur="500"/>
                                        <p:tgtEl>
                                          <p:spTgt spid="208900"/>
                                        </p:tgtEl>
                                      </p:cBhvr>
                                    </p:animEffect>
                                  </p:childTnLst>
                                </p:cTn>
                              </p:par>
                              <p:par>
                                <p:cTn id="26" presetID="24"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 fill="hold"/>
                                        <p:tgtEl>
                                          <p:spTgt spid="11"/>
                                        </p:tgtEl>
                                      </p:cBhvr>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3497"/>
                                        </p:tgtEl>
                                        <p:attrNameLst>
                                          <p:attrName>style.visibility</p:attrName>
                                        </p:attrNameLst>
                                      </p:cBhvr>
                                      <p:to>
                                        <p:strVal val="visible"/>
                                      </p:to>
                                    </p:set>
                                    <p:animEffect transition="in" filter="blinds(horizontal)">
                                      <p:cBhvr>
                                        <p:cTn id="33" dur="500"/>
                                        <p:tgtEl>
                                          <p:spTgt spid="63497"/>
                                        </p:tgtEl>
                                      </p:cBhvr>
                                    </p:animEffect>
                                  </p:childTnLst>
                                </p:cTn>
                              </p:par>
                              <p:par>
                                <p:cTn id="34" presetID="24"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 fill="hold"/>
                                        <p:tgtEl>
                                          <p:spTgt spid="12"/>
                                        </p:tgtEl>
                                      </p:cBhvr>
                                    </p:anim>
                                  </p:childTnLst>
                                </p:cTn>
                              </p:par>
                              <p:par>
                                <p:cTn id="37" presetID="24"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1" fill="hold"/>
                                        <p:tgtEl>
                                          <p:spTgt spid="2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11" grpId="0" bldLvl="0" animBg="1"/>
      <p:bldP spid="12" grpId="0" bldLvl="0" animBg="1"/>
      <p:bldP spid="20" grpId="0" bldLvl="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1232535" y="1908810"/>
            <a:ext cx="5788660" cy="3851910"/>
          </a:xfrm>
          <a:prstGeom prst="roundRect">
            <a:avLst>
              <a:gd name="adj" fmla="val 10990"/>
            </a:avLst>
          </a:prstGeom>
          <a:solidFill>
            <a:schemeClr val="bg1"/>
          </a:solidFill>
          <a:ln>
            <a:solidFill>
              <a:schemeClr val="accent1">
                <a:lumMod val="50000"/>
              </a:schemeClr>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l" defTabSz="1251585">
              <a:lnSpc>
                <a:spcPct val="140000"/>
              </a:lnSpc>
            </a:pPr>
            <a:r>
              <a:rPr lang="en-US" altLang="zh-CN"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       </a:t>
            </a:r>
            <a:r>
              <a:rPr lang="zh-CN"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孙中山没有找到中国的真正出路。</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r>
              <a:rPr sz="2400"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二次革命</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r>
              <a:rPr sz="2400"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护国运动</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r>
              <a:rPr sz="2400"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护法运动”的先后失败</a:t>
            </a:r>
            <a:r>
              <a:rPr lang="zh-CN"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r>
              <a:rPr sz="2400"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说明</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endPar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endParaRPr>
          </a:p>
          <a:p>
            <a:pPr algn="l" defTabSz="1251585">
              <a:lnSpc>
                <a:spcPct val="140000"/>
              </a:lnSpc>
            </a:pPr>
            <a:r>
              <a:rPr sz="2400" b="1"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      </a:t>
            </a:r>
            <a:r>
              <a:rPr sz="2400" b="1"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资产阶级领导的旧民主主义革命已经陷入绝境，中国的民族资产阶级再也不能领导中国革命前进了</a:t>
            </a:r>
            <a:r>
              <a:rPr sz="2400" b="1"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endParaRPr sz="2400" b="1"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endParaRPr>
          </a:p>
        </p:txBody>
      </p:sp>
      <p:pic>
        <p:nvPicPr>
          <p:cNvPr id="591885" name="图片 591884" descr="m68334a">
            <a:hlinkClick r:id="rId1"/>
          </p:cNvPr>
          <p:cNvPicPr>
            <a:picLocks noChangeAspect="1"/>
          </p:cNvPicPr>
          <p:nvPr/>
        </p:nvPicPr>
        <p:blipFill>
          <a:blip r:embed="rId2"/>
          <a:stretch>
            <a:fillRect/>
          </a:stretch>
        </p:blipFill>
        <p:spPr>
          <a:xfrm>
            <a:off x="8170863" y="1485583"/>
            <a:ext cx="3563937" cy="4275137"/>
          </a:xfrm>
          <a:prstGeom prst="rect">
            <a:avLst/>
          </a:prstGeom>
          <a:noFill/>
          <a:ln w="9525">
            <a:noFill/>
          </a:ln>
        </p:spPr>
      </p:pic>
      <p:grpSp>
        <p:nvGrpSpPr>
          <p:cNvPr id="20" name="组合 19"/>
          <p:cNvGrpSpPr/>
          <p:nvPr/>
        </p:nvGrpSpPr>
        <p:grpSpPr>
          <a:xfrm>
            <a:off x="34464" y="1274618"/>
            <a:ext cx="1842828" cy="5451533"/>
            <a:chOff x="34464" y="1274618"/>
            <a:chExt cx="1842828" cy="5451533"/>
          </a:xfrm>
        </p:grpSpPr>
        <p:grpSp>
          <p:nvGrpSpPr>
            <p:cNvPr id="21" name="组合 20"/>
            <p:cNvGrpSpPr/>
            <p:nvPr/>
          </p:nvGrpSpPr>
          <p:grpSpPr>
            <a:xfrm>
              <a:off x="34464" y="1274618"/>
              <a:ext cx="1842828" cy="5451533"/>
              <a:chOff x="77" y="2443"/>
              <a:chExt cx="2971" cy="8566"/>
            </a:xfrm>
            <a:solidFill>
              <a:schemeClr val="accent1">
                <a:lumMod val="50000"/>
              </a:schemeClr>
            </a:solidFill>
          </p:grpSpPr>
          <p:cxnSp>
            <p:nvCxnSpPr>
              <p:cNvPr id="23" name="直接连接符 22"/>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24" name="组合 23"/>
              <p:cNvGrpSpPr/>
              <p:nvPr/>
            </p:nvGrpSpPr>
            <p:grpSpPr>
              <a:xfrm>
                <a:off x="77" y="2443"/>
                <a:ext cx="1225" cy="8566"/>
                <a:chOff x="77" y="2435"/>
                <a:chExt cx="1225" cy="8566"/>
              </a:xfrm>
              <a:grpFill/>
            </p:grpSpPr>
            <p:cxnSp>
              <p:nvCxnSpPr>
                <p:cNvPr id="25" name="直接连接符 24"/>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7" name="组合 26"/>
                <p:cNvGrpSpPr/>
                <p:nvPr/>
              </p:nvGrpSpPr>
              <p:grpSpPr>
                <a:xfrm>
                  <a:off x="1182" y="2435"/>
                  <a:ext cx="120" cy="8566"/>
                  <a:chOff x="1182" y="2435"/>
                  <a:chExt cx="120" cy="8566"/>
                </a:xfrm>
                <a:grpFill/>
              </p:grpSpPr>
              <p:cxnSp>
                <p:nvCxnSpPr>
                  <p:cNvPr id="28" name="直接连接符 27"/>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29" name="椭圆 28"/>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2" name="文本框 21"/>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
        <p:nvSpPr>
          <p:cNvPr id="30" name="文本框 4"/>
          <p:cNvSpPr txBox="1">
            <a:spLocks noChangeArrowheads="1"/>
          </p:cNvSpPr>
          <p:nvPr/>
        </p:nvSpPr>
        <p:spPr bwMode="auto">
          <a:xfrm>
            <a:off x="3898900" y="149860"/>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第三节  辛亥革命的失败</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sp>
        <p:nvSpPr>
          <p:cNvPr id="31" name="圆角矩形 30"/>
          <p:cNvSpPr/>
          <p:nvPr/>
        </p:nvSpPr>
        <p:spPr>
          <a:xfrm>
            <a:off x="1232535" y="724535"/>
            <a:ext cx="40652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（一）挽救共和的努力及受挫</a:t>
            </a:r>
            <a:endParaRPr lang="zh-CN" altLang="en-US" sz="2000" b="1" dirty="0">
              <a:solidFill>
                <a:srgbClr val="044875"/>
              </a:solidFill>
              <a:latin typeface="黑体" panose="02010609060101010101" pitchFamily="49" charset="-122"/>
              <a:ea typeface="黑体" panose="02010609060101010101" pitchFamily="49" charset="-122"/>
            </a:endParaRPr>
          </a:p>
        </p:txBody>
      </p:sp>
    </p:spTree>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par>
                                <p:cTn id="8" presetID="12" presetClass="entr" presetSubtype="2" fill="hold" nodeType="withEffect">
                                  <p:stCondLst>
                                    <p:cond delay="0"/>
                                  </p:stCondLst>
                                  <p:childTnLst>
                                    <p:set>
                                      <p:cBhvr>
                                        <p:cTn id="9" dur="1" fill="hold">
                                          <p:stCondLst>
                                            <p:cond delay="0"/>
                                          </p:stCondLst>
                                        </p:cTn>
                                        <p:tgtEl>
                                          <p:spTgt spid="591885"/>
                                        </p:tgtEl>
                                        <p:attrNameLst>
                                          <p:attrName>style.visibility</p:attrName>
                                        </p:attrNameLst>
                                      </p:cBhvr>
                                      <p:to>
                                        <p:strVal val="visible"/>
                                      </p:to>
                                    </p:set>
                                    <p:animEffect transition="in" filter="slide(fromRight)">
                                      <p:cBhvr>
                                        <p:cTn id="10" dur="500"/>
                                        <p:tgtEl>
                                          <p:spTgt spid="59188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898900" y="149860"/>
            <a:ext cx="41363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accent1">
                    <a:lumMod val="50000"/>
                  </a:schemeClr>
                </a:solidFill>
                <a:latin typeface="黑体" panose="02010609060101010101" pitchFamily="49" charset="-122"/>
                <a:ea typeface="黑体" panose="02010609060101010101" pitchFamily="49" charset="-122"/>
              </a:rPr>
              <a:t>第三节  辛亥革命的失败</a:t>
            </a:r>
            <a:endParaRPr lang="zh-CN" altLang="en-US" sz="2400" b="1" dirty="0">
              <a:solidFill>
                <a:schemeClr val="accent1">
                  <a:lumMod val="50000"/>
                </a:schemeClr>
              </a:solidFill>
              <a:latin typeface="黑体" panose="02010609060101010101" pitchFamily="49" charset="-122"/>
              <a:ea typeface="黑体" panose="02010609060101010101" pitchFamily="49" charset="-122"/>
            </a:endParaRPr>
          </a:p>
        </p:txBody>
      </p:sp>
      <p:sp>
        <p:nvSpPr>
          <p:cNvPr id="10" name="圆角矩形 9"/>
          <p:cNvSpPr/>
          <p:nvPr/>
        </p:nvSpPr>
        <p:spPr>
          <a:xfrm>
            <a:off x="1232535" y="724535"/>
            <a:ext cx="4427855"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lumMod val="50000"/>
                  </a:schemeClr>
                </a:solidFill>
                <a:latin typeface="黑体" panose="02010609060101010101" pitchFamily="49" charset="-122"/>
                <a:ea typeface="黑体" panose="02010609060101010101" pitchFamily="49" charset="-122"/>
              </a:rPr>
              <a:t>（二）辛亥革命失败的原因及教训</a:t>
            </a:r>
            <a:endParaRPr lang="zh-CN" altLang="en-US" sz="2000" b="1" dirty="0">
              <a:solidFill>
                <a:schemeClr val="accent1">
                  <a:lumMod val="50000"/>
                </a:schemeClr>
              </a:solidFill>
              <a:latin typeface="黑体" panose="02010609060101010101" pitchFamily="49" charset="-122"/>
              <a:ea typeface="黑体" panose="02010609060101010101" pitchFamily="49" charset="-122"/>
            </a:endParaRPr>
          </a:p>
        </p:txBody>
      </p:sp>
      <p:grpSp>
        <p:nvGrpSpPr>
          <p:cNvPr id="5" name="组合 4"/>
          <p:cNvGrpSpPr/>
          <p:nvPr/>
        </p:nvGrpSpPr>
        <p:grpSpPr>
          <a:xfrm>
            <a:off x="1031240" y="1682115"/>
            <a:ext cx="2974975" cy="2084070"/>
            <a:chOff x="1261671" y="1890244"/>
            <a:chExt cx="4248573" cy="3339537"/>
          </a:xfrm>
        </p:grpSpPr>
        <p:sp>
          <p:nvSpPr>
            <p:cNvPr id="60" name="Freeform 5"/>
            <p:cNvSpPr/>
            <p:nvPr/>
          </p:nvSpPr>
          <p:spPr bwMode="auto">
            <a:xfrm rot="10800000">
              <a:off x="1261671" y="1890244"/>
              <a:ext cx="4248573" cy="33395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905532" y="2422413"/>
              <a:ext cx="3452362" cy="2184191"/>
            </a:xfrm>
            <a:prstGeom prst="rect">
              <a:avLst/>
            </a:prstGeom>
            <a:noFill/>
          </p:spPr>
          <p:txBody>
            <a:bodyPr wrap="square" rtlCol="0">
              <a:spAutoFit/>
            </a:bodyPr>
            <a:lstStyle/>
            <a:p>
              <a:pPr algn="l">
                <a:lnSpc>
                  <a:spcPct val="120000"/>
                </a:lnSpc>
              </a:pPr>
              <a:r>
                <a:rPr lang="zh-CN" altLang="en-US" sz="2400" b="1" dirty="0" smtClean="0">
                  <a:solidFill>
                    <a:schemeClr val="accent1">
                      <a:lumMod val="50000"/>
                    </a:schemeClr>
                  </a:solidFill>
                  <a:effectLst>
                    <a:innerShdw blurRad="38100" dist="50800" dir="13500000">
                      <a:prstClr val="black">
                        <a:alpha val="60000"/>
                      </a:prstClr>
                    </a:innerShdw>
                  </a:effectLst>
                  <a:latin typeface="+mn-ea"/>
                  <a:ea typeface="+mn-ea"/>
                </a:rPr>
                <a:t>根本</a:t>
              </a:r>
              <a:r>
                <a:rPr lang="zh-CN" altLang="en-US" sz="2400" dirty="0" smtClean="0">
                  <a:solidFill>
                    <a:schemeClr val="accent1">
                      <a:lumMod val="50000"/>
                    </a:schemeClr>
                  </a:solidFill>
                  <a:effectLst>
                    <a:innerShdw blurRad="38100" dist="50800" dir="13500000">
                      <a:prstClr val="black">
                        <a:alpha val="60000"/>
                      </a:prstClr>
                    </a:innerShdw>
                  </a:effectLst>
                  <a:latin typeface="+mn-ea"/>
                  <a:ea typeface="+mn-ea"/>
                </a:rPr>
                <a:t>：资产阶级共和国的方案在中国行不通</a:t>
              </a:r>
              <a:endParaRPr lang="zh-CN" altLang="en-US" sz="2400" dirty="0" smtClean="0">
                <a:solidFill>
                  <a:schemeClr val="accent1">
                    <a:lumMod val="50000"/>
                  </a:schemeClr>
                </a:solidFill>
                <a:effectLst>
                  <a:innerShdw blurRad="38100" dist="50800" dir="13500000">
                    <a:prstClr val="black">
                      <a:alpha val="60000"/>
                    </a:prstClr>
                  </a:innerShdw>
                </a:effectLst>
                <a:latin typeface="+mn-ea"/>
                <a:ea typeface="+mn-ea"/>
              </a:endParaRPr>
            </a:p>
          </p:txBody>
        </p:sp>
      </p:grpSp>
      <p:sp>
        <p:nvSpPr>
          <p:cNvPr id="94" name="左大括号 93"/>
          <p:cNvSpPr/>
          <p:nvPr/>
        </p:nvSpPr>
        <p:spPr>
          <a:xfrm>
            <a:off x="4218940" y="1541780"/>
            <a:ext cx="975360" cy="1985645"/>
          </a:xfrm>
          <a:prstGeom prst="leftBrace">
            <a:avLst/>
          </a:prstGeom>
          <a:ln w="28575"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文本框 90"/>
          <p:cNvSpPr txBox="1"/>
          <p:nvPr/>
        </p:nvSpPr>
        <p:spPr>
          <a:xfrm>
            <a:off x="5468938" y="1390333"/>
            <a:ext cx="2672080" cy="521970"/>
          </a:xfrm>
          <a:prstGeom prst="rect">
            <a:avLst/>
          </a:prstGeom>
          <a:noFill/>
          <a:ln w="25400" cap="flat" cmpd="sng">
            <a:solidFill>
              <a:schemeClr val="accent1">
                <a:lumMod val="50000"/>
              </a:schemeClr>
            </a:solidFill>
            <a:prstDash val="solid"/>
            <a:miter/>
            <a:headEnd type="none" w="med" len="med"/>
            <a:tailEnd type="none" w="med" len="med"/>
          </a:ln>
        </p:spPr>
        <p:txBody>
          <a:bodyPr wrap="none" anchor="t">
            <a:spAutoFit/>
          </a:bodyPr>
          <a:lstStyle/>
          <a:p>
            <a:pPr>
              <a:buClr>
                <a:schemeClr val="bg1"/>
              </a:buClr>
            </a:pPr>
            <a:r>
              <a:rPr lang="zh-CN" altLang="en-US" sz="2800" dirty="0">
                <a:solidFill>
                  <a:schemeClr val="accent1">
                    <a:lumMod val="50000"/>
                  </a:schemeClr>
                </a:solidFill>
                <a:latin typeface="宋体" panose="02010600030101010101" pitchFamily="2" charset="-122"/>
              </a:rPr>
              <a:t>帝国主义不允许</a:t>
            </a:r>
            <a:endParaRPr lang="zh-CN" altLang="en-US" sz="2800" dirty="0">
              <a:solidFill>
                <a:schemeClr val="accent1">
                  <a:lumMod val="50000"/>
                </a:schemeClr>
              </a:solidFill>
              <a:latin typeface="宋体" panose="02010600030101010101" pitchFamily="2" charset="-122"/>
            </a:endParaRPr>
          </a:p>
        </p:txBody>
      </p:sp>
      <p:sp>
        <p:nvSpPr>
          <p:cNvPr id="6" name="文本框 5"/>
          <p:cNvSpPr txBox="1"/>
          <p:nvPr/>
        </p:nvSpPr>
        <p:spPr>
          <a:xfrm>
            <a:off x="5468938" y="2273618"/>
            <a:ext cx="2672080" cy="521970"/>
          </a:xfrm>
          <a:prstGeom prst="rect">
            <a:avLst/>
          </a:prstGeom>
          <a:noFill/>
          <a:ln w="25400" cap="flat" cmpd="sng">
            <a:solidFill>
              <a:schemeClr val="accent1">
                <a:lumMod val="50000"/>
              </a:schemeClr>
            </a:solidFill>
            <a:prstDash val="solid"/>
            <a:miter/>
            <a:headEnd type="none" w="med" len="med"/>
            <a:tailEnd type="none" w="med" len="med"/>
          </a:ln>
        </p:spPr>
        <p:txBody>
          <a:bodyPr wrap="none" anchor="t">
            <a:spAutoFit/>
          </a:bodyPr>
          <a:lstStyle/>
          <a:p>
            <a:pPr>
              <a:buClr>
                <a:schemeClr val="bg1"/>
              </a:buClr>
            </a:pPr>
            <a:r>
              <a:rPr lang="zh-CN" altLang="en-US" sz="2800" dirty="0">
                <a:solidFill>
                  <a:schemeClr val="accent1">
                    <a:lumMod val="50000"/>
                  </a:schemeClr>
                </a:solidFill>
                <a:latin typeface="+mn-ea"/>
                <a:ea typeface="+mn-ea"/>
              </a:rPr>
              <a:t>封建主义不允许</a:t>
            </a:r>
            <a:endParaRPr lang="zh-CN" altLang="en-US" sz="2800" dirty="0">
              <a:solidFill>
                <a:schemeClr val="accent1">
                  <a:lumMod val="50000"/>
                </a:schemeClr>
              </a:solidFill>
              <a:latin typeface="+mn-ea"/>
              <a:ea typeface="+mn-ea"/>
            </a:endParaRPr>
          </a:p>
        </p:txBody>
      </p:sp>
      <p:sp>
        <p:nvSpPr>
          <p:cNvPr id="11" name="文本框 10"/>
          <p:cNvSpPr txBox="1"/>
          <p:nvPr/>
        </p:nvSpPr>
        <p:spPr>
          <a:xfrm>
            <a:off x="5468938" y="3167698"/>
            <a:ext cx="3738880" cy="521970"/>
          </a:xfrm>
          <a:prstGeom prst="rect">
            <a:avLst/>
          </a:prstGeom>
          <a:noFill/>
          <a:ln w="25400" cap="flat" cmpd="sng">
            <a:solidFill>
              <a:schemeClr val="accent1">
                <a:lumMod val="50000"/>
              </a:schemeClr>
            </a:solidFill>
            <a:prstDash val="solid"/>
            <a:miter/>
            <a:headEnd type="none" w="med" len="med"/>
            <a:tailEnd type="none" w="med" len="med"/>
          </a:ln>
        </p:spPr>
        <p:txBody>
          <a:bodyPr wrap="none" anchor="t">
            <a:spAutoFit/>
          </a:bodyPr>
          <a:lstStyle/>
          <a:p>
            <a:pPr>
              <a:buClr>
                <a:schemeClr val="bg1"/>
              </a:buClr>
            </a:pPr>
            <a:r>
              <a:rPr lang="zh-CN" altLang="en-US" sz="2800" dirty="0">
                <a:solidFill>
                  <a:schemeClr val="accent1">
                    <a:lumMod val="50000"/>
                  </a:schemeClr>
                </a:solidFill>
                <a:latin typeface="宋体" panose="02010600030101010101" pitchFamily="2" charset="-122"/>
              </a:rPr>
              <a:t>民族资产阶级先天不足</a:t>
            </a:r>
            <a:endParaRPr lang="zh-CN" altLang="en-US" sz="2800" dirty="0">
              <a:solidFill>
                <a:schemeClr val="accent1">
                  <a:lumMod val="50000"/>
                </a:schemeClr>
              </a:solidFill>
              <a:latin typeface="宋体" panose="02010600030101010101" pitchFamily="2" charset="-122"/>
            </a:endParaRPr>
          </a:p>
        </p:txBody>
      </p:sp>
      <p:grpSp>
        <p:nvGrpSpPr>
          <p:cNvPr id="12" name="组合 11"/>
          <p:cNvGrpSpPr/>
          <p:nvPr/>
        </p:nvGrpSpPr>
        <p:grpSpPr>
          <a:xfrm>
            <a:off x="1203325" y="4375150"/>
            <a:ext cx="2695575" cy="2084070"/>
            <a:chOff x="1261671" y="1890244"/>
            <a:chExt cx="4248573" cy="3339537"/>
          </a:xfrm>
        </p:grpSpPr>
        <p:sp>
          <p:nvSpPr>
            <p:cNvPr id="20" name="Freeform 5"/>
            <p:cNvSpPr/>
            <p:nvPr/>
          </p:nvSpPr>
          <p:spPr bwMode="auto">
            <a:xfrm rot="10800000">
              <a:off x="1261671" y="1890244"/>
              <a:ext cx="4248573" cy="33395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880511" y="2661533"/>
              <a:ext cx="3452362" cy="1474005"/>
            </a:xfrm>
            <a:prstGeom prst="rect">
              <a:avLst/>
            </a:prstGeom>
            <a:noFill/>
          </p:spPr>
          <p:txBody>
            <a:bodyPr wrap="square" rtlCol="0">
              <a:spAutoFit/>
            </a:bodyPr>
            <a:lstStyle/>
            <a:p>
              <a:pPr algn="l">
                <a:lnSpc>
                  <a:spcPct val="120000"/>
                </a:lnSpc>
              </a:pPr>
              <a:r>
                <a:rPr lang="zh-CN" altLang="en-US" sz="2400" b="1" dirty="0" smtClean="0">
                  <a:solidFill>
                    <a:schemeClr val="accent2">
                      <a:lumMod val="50000"/>
                    </a:schemeClr>
                  </a:solidFill>
                  <a:effectLst>
                    <a:innerShdw blurRad="38100" dist="50800" dir="13500000">
                      <a:prstClr val="black">
                        <a:alpha val="60000"/>
                      </a:prstClr>
                    </a:innerShdw>
                  </a:effectLst>
                  <a:latin typeface="宋体" panose="02010600030101010101" pitchFamily="2" charset="-122"/>
                </a:rPr>
                <a:t>主观</a:t>
              </a:r>
              <a:r>
                <a:rPr lang="zh-CN" altLang="en-US" sz="2400" dirty="0" smtClean="0">
                  <a:solidFill>
                    <a:schemeClr val="accent2">
                      <a:lumMod val="50000"/>
                    </a:schemeClr>
                  </a:solidFill>
                  <a:effectLst>
                    <a:innerShdw blurRad="38100" dist="50800" dir="13500000">
                      <a:prstClr val="black">
                        <a:alpha val="60000"/>
                      </a:prstClr>
                    </a:innerShdw>
                  </a:effectLst>
                  <a:latin typeface="宋体" panose="02010600030101010101" pitchFamily="2" charset="-122"/>
                </a:rPr>
                <a:t>：民族资产阶级局限性</a:t>
              </a:r>
              <a:endParaRPr lang="zh-CN" altLang="en-US" sz="2400" dirty="0" smtClean="0">
                <a:solidFill>
                  <a:schemeClr val="accent2">
                    <a:lumMod val="50000"/>
                  </a:schemeClr>
                </a:solidFill>
                <a:effectLst>
                  <a:innerShdw blurRad="38100" dist="50800" dir="13500000">
                    <a:prstClr val="black">
                      <a:alpha val="60000"/>
                    </a:prstClr>
                  </a:innerShdw>
                </a:effectLst>
                <a:latin typeface="宋体" panose="02010600030101010101" pitchFamily="2" charset="-122"/>
              </a:endParaRPr>
            </a:p>
          </p:txBody>
        </p:sp>
      </p:grpSp>
      <p:sp>
        <p:nvSpPr>
          <p:cNvPr id="22" name="左大括号 21"/>
          <p:cNvSpPr/>
          <p:nvPr/>
        </p:nvSpPr>
        <p:spPr>
          <a:xfrm>
            <a:off x="4218940" y="4375150"/>
            <a:ext cx="930910" cy="1939290"/>
          </a:xfrm>
          <a:prstGeom prst="leftBrace">
            <a:avLst/>
          </a:prstGeom>
          <a:ln w="28575" cmpd="sng">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5297488" y="4184968"/>
            <a:ext cx="6468437" cy="523220"/>
          </a:xfrm>
          <a:prstGeom prst="rect">
            <a:avLst/>
          </a:prstGeom>
          <a:noFill/>
          <a:ln w="25400" cap="flat" cmpd="sng">
            <a:solidFill>
              <a:schemeClr val="accent2">
                <a:lumMod val="50000"/>
              </a:schemeClr>
            </a:solidFill>
            <a:prstDash val="solid"/>
            <a:miter/>
            <a:headEnd type="none" w="med" len="med"/>
            <a:tailEnd type="none" w="med" len="med"/>
          </a:ln>
        </p:spPr>
        <p:txBody>
          <a:bodyPr wrap="none" anchor="t">
            <a:spAutoFit/>
          </a:bodyPr>
          <a:lstStyle/>
          <a:p>
            <a:pPr algn="l">
              <a:buClr>
                <a:schemeClr val="bg1"/>
              </a:buClr>
            </a:pPr>
            <a:r>
              <a:rPr lang="zh-CN" altLang="en-US" sz="2800" dirty="0">
                <a:solidFill>
                  <a:schemeClr val="accent2">
                    <a:lumMod val="50000"/>
                  </a:schemeClr>
                </a:solidFill>
                <a:latin typeface="宋体" panose="02010600030101010101" pitchFamily="2" charset="-122"/>
              </a:rPr>
              <a:t>没有提出彻底的反帝反封建的革命纲领</a:t>
            </a:r>
            <a:r>
              <a:rPr lang="zh-CN" altLang="en-US" sz="2800" dirty="0">
                <a:solidFill>
                  <a:schemeClr val="accent2">
                    <a:lumMod val="75000"/>
                  </a:schemeClr>
                </a:solidFill>
                <a:latin typeface="宋体" panose="02010600030101010101" pitchFamily="2" charset="-122"/>
              </a:rPr>
              <a:t> </a:t>
            </a:r>
            <a:endParaRPr lang="zh-CN" altLang="en-US" sz="2800" dirty="0">
              <a:solidFill>
                <a:schemeClr val="accent2">
                  <a:lumMod val="75000"/>
                </a:schemeClr>
              </a:solidFill>
              <a:latin typeface="宋体" panose="02010600030101010101" pitchFamily="2" charset="-122"/>
            </a:endParaRPr>
          </a:p>
        </p:txBody>
      </p:sp>
      <p:sp>
        <p:nvSpPr>
          <p:cNvPr id="24" name="文本框 23"/>
          <p:cNvSpPr txBox="1"/>
          <p:nvPr/>
        </p:nvSpPr>
        <p:spPr>
          <a:xfrm>
            <a:off x="5322888" y="5083493"/>
            <a:ext cx="5032147" cy="523220"/>
          </a:xfrm>
          <a:prstGeom prst="rect">
            <a:avLst/>
          </a:prstGeom>
          <a:noFill/>
          <a:ln w="25400" cap="flat" cmpd="sng">
            <a:solidFill>
              <a:schemeClr val="accent2">
                <a:lumMod val="50000"/>
              </a:schemeClr>
            </a:solidFill>
            <a:prstDash val="solid"/>
            <a:miter/>
            <a:headEnd type="none" w="med" len="med"/>
            <a:tailEnd type="none" w="med" len="med"/>
          </a:ln>
        </p:spPr>
        <p:txBody>
          <a:bodyPr wrap="none" anchor="t">
            <a:spAutoFit/>
          </a:bodyPr>
          <a:lstStyle/>
          <a:p>
            <a:pPr algn="l">
              <a:buClr>
                <a:schemeClr val="bg1"/>
              </a:buClr>
            </a:pPr>
            <a:r>
              <a:rPr lang="zh-CN" altLang="en-US" sz="2800" dirty="0">
                <a:solidFill>
                  <a:schemeClr val="accent2">
                    <a:lumMod val="50000"/>
                  </a:schemeClr>
                </a:solidFill>
                <a:latin typeface="宋体" panose="02010600030101010101" pitchFamily="2" charset="-122"/>
              </a:rPr>
              <a:t>不能充分发动和依靠人民群众 </a:t>
            </a:r>
            <a:endParaRPr lang="zh-CN" altLang="en-US" sz="2800" dirty="0">
              <a:solidFill>
                <a:schemeClr val="accent2">
                  <a:lumMod val="50000"/>
                </a:schemeClr>
              </a:solidFill>
              <a:latin typeface="宋体" panose="02010600030101010101" pitchFamily="2" charset="-122"/>
            </a:endParaRPr>
          </a:p>
        </p:txBody>
      </p:sp>
      <p:sp>
        <p:nvSpPr>
          <p:cNvPr id="25" name="文本框 24"/>
          <p:cNvSpPr txBox="1"/>
          <p:nvPr/>
        </p:nvSpPr>
        <p:spPr>
          <a:xfrm>
            <a:off x="5322888" y="5936933"/>
            <a:ext cx="4493538" cy="523220"/>
          </a:xfrm>
          <a:prstGeom prst="rect">
            <a:avLst/>
          </a:prstGeom>
          <a:noFill/>
          <a:ln w="25400" cap="flat" cmpd="sng">
            <a:solidFill>
              <a:schemeClr val="accent2">
                <a:lumMod val="50000"/>
              </a:schemeClr>
            </a:solidFill>
            <a:prstDash val="solid"/>
            <a:miter/>
            <a:headEnd type="none" w="med" len="med"/>
            <a:tailEnd type="none" w="med" len="med"/>
          </a:ln>
        </p:spPr>
        <p:txBody>
          <a:bodyPr wrap="none" anchor="t">
            <a:spAutoFit/>
          </a:bodyPr>
          <a:lstStyle/>
          <a:p>
            <a:pPr>
              <a:buClr>
                <a:schemeClr val="bg1"/>
              </a:buClr>
            </a:pPr>
            <a:r>
              <a:rPr lang="zh-CN" altLang="en-US" sz="2800" dirty="0">
                <a:solidFill>
                  <a:schemeClr val="accent2">
                    <a:lumMod val="50000"/>
                  </a:schemeClr>
                </a:solidFill>
                <a:latin typeface="宋体" panose="02010600030101010101" pitchFamily="2" charset="-122"/>
              </a:rPr>
              <a:t>不能建立坚强的革命政党  </a:t>
            </a:r>
            <a:endParaRPr lang="zh-CN" altLang="en-US" sz="2800" dirty="0">
              <a:solidFill>
                <a:schemeClr val="accent2">
                  <a:lumMod val="50000"/>
                </a:schemeClr>
              </a:solidFill>
              <a:latin typeface="宋体" panose="02010600030101010101" pitchFamily="2" charset="-122"/>
            </a:endParaRPr>
          </a:p>
        </p:txBody>
      </p:sp>
      <p:grpSp>
        <p:nvGrpSpPr>
          <p:cNvPr id="27" name="组合 26"/>
          <p:cNvGrpSpPr/>
          <p:nvPr/>
        </p:nvGrpSpPr>
        <p:grpSpPr>
          <a:xfrm>
            <a:off x="8591550" y="610235"/>
            <a:ext cx="2974975" cy="2084070"/>
            <a:chOff x="1747740" y="1707088"/>
            <a:chExt cx="4248573" cy="3339537"/>
          </a:xfrm>
        </p:grpSpPr>
        <p:sp>
          <p:nvSpPr>
            <p:cNvPr id="28" name="Freeform 5"/>
            <p:cNvSpPr/>
            <p:nvPr/>
          </p:nvSpPr>
          <p:spPr bwMode="auto">
            <a:xfrm rot="10800000">
              <a:off x="1747740" y="1707088"/>
              <a:ext cx="4248573" cy="33395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384346" y="2239257"/>
              <a:ext cx="3083276" cy="2184191"/>
            </a:xfrm>
            <a:prstGeom prst="rect">
              <a:avLst/>
            </a:prstGeom>
            <a:noFill/>
          </p:spPr>
          <p:txBody>
            <a:bodyPr wrap="square" rtlCol="0">
              <a:spAutoFit/>
            </a:bodyPr>
            <a:lstStyle/>
            <a:p>
              <a:pPr algn="l">
                <a:lnSpc>
                  <a:spcPct val="120000"/>
                </a:lnSpc>
              </a:pPr>
              <a:r>
                <a:rPr lang="zh-CN" altLang="en-US" sz="2400" b="1" dirty="0" smtClean="0">
                  <a:solidFill>
                    <a:schemeClr val="accent4">
                      <a:lumMod val="50000"/>
                    </a:schemeClr>
                  </a:solidFill>
                  <a:effectLst>
                    <a:innerShdw blurRad="38100" dist="50800" dir="13500000">
                      <a:prstClr val="black">
                        <a:alpha val="60000"/>
                      </a:prstClr>
                    </a:innerShdw>
                  </a:effectLst>
                  <a:latin typeface="宋体" panose="02010600030101010101" pitchFamily="2" charset="-122"/>
                </a:rPr>
                <a:t>客观</a:t>
              </a:r>
              <a:r>
                <a:rPr lang="zh-CN" altLang="en-US" sz="2400" dirty="0" smtClean="0">
                  <a:solidFill>
                    <a:schemeClr val="accent4">
                      <a:lumMod val="50000"/>
                    </a:schemeClr>
                  </a:solidFill>
                  <a:effectLst>
                    <a:innerShdw blurRad="38100" dist="50800" dir="13500000">
                      <a:prstClr val="black">
                        <a:alpha val="60000"/>
                      </a:prstClr>
                    </a:innerShdw>
                  </a:effectLst>
                  <a:latin typeface="宋体" panose="02010600030101010101" pitchFamily="2" charset="-122"/>
                </a:rPr>
                <a:t>：中外反动势力的联合绞杀</a:t>
              </a:r>
              <a:endParaRPr lang="zh-CN" altLang="en-US" sz="2400" dirty="0" smtClean="0">
                <a:solidFill>
                  <a:schemeClr val="accent4">
                    <a:lumMod val="50000"/>
                  </a:schemeClr>
                </a:solidFill>
                <a:effectLst>
                  <a:innerShdw blurRad="38100" dist="50800" dir="13500000">
                    <a:prstClr val="black">
                      <a:alpha val="60000"/>
                    </a:prstClr>
                  </a:innerShdw>
                </a:effectLst>
                <a:latin typeface="宋体" panose="02010600030101010101" pitchFamily="2" charset="-122"/>
              </a:endParaRPr>
            </a:p>
          </p:txBody>
        </p:sp>
      </p:grpSp>
      <p:grpSp>
        <p:nvGrpSpPr>
          <p:cNvPr id="34" name="组合 33"/>
          <p:cNvGrpSpPr/>
          <p:nvPr/>
        </p:nvGrpSpPr>
        <p:grpSpPr>
          <a:xfrm>
            <a:off x="34464" y="1274618"/>
            <a:ext cx="1842828" cy="5451533"/>
            <a:chOff x="34464" y="1274618"/>
            <a:chExt cx="1842828" cy="5451533"/>
          </a:xfrm>
        </p:grpSpPr>
        <p:grpSp>
          <p:nvGrpSpPr>
            <p:cNvPr id="35" name="组合 34"/>
            <p:cNvGrpSpPr/>
            <p:nvPr/>
          </p:nvGrpSpPr>
          <p:grpSpPr>
            <a:xfrm>
              <a:off x="34464" y="1274618"/>
              <a:ext cx="1842828" cy="5451533"/>
              <a:chOff x="77" y="2443"/>
              <a:chExt cx="2971" cy="8566"/>
            </a:xfrm>
            <a:solidFill>
              <a:schemeClr val="accent1">
                <a:lumMod val="50000"/>
              </a:schemeClr>
            </a:solidFill>
          </p:grpSpPr>
          <p:cxnSp>
            <p:nvCxnSpPr>
              <p:cNvPr id="37" name="直接连接符 36"/>
              <p:cNvCxnSpPr/>
              <p:nvPr/>
            </p:nvCxnSpPr>
            <p:spPr>
              <a:xfrm flipH="1">
                <a:off x="1302" y="11000"/>
                <a:ext cx="1747" cy="1"/>
              </a:xfrm>
              <a:prstGeom prst="line">
                <a:avLst/>
              </a:prstGeom>
              <a:grpFill/>
              <a:ln w="9525" cap="flat" cmpd="sng">
                <a:solidFill>
                  <a:schemeClr val="accent1">
                    <a:lumMod val="50000"/>
                  </a:schemeClr>
                </a:solidFill>
                <a:prstDash val="dash"/>
                <a:round/>
                <a:headEnd type="none" w="med" len="med"/>
                <a:tailEnd type="oval"/>
              </a:ln>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chemeClr val="accent1">
                        <a:lumMod val="50000"/>
                      </a:schemeClr>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6" name="文本框 35"/>
            <p:cNvSpPr txBox="1"/>
            <p:nvPr/>
          </p:nvSpPr>
          <p:spPr>
            <a:xfrm>
              <a:off x="82947" y="1814195"/>
              <a:ext cx="615553" cy="394716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二、旧民主主义的失败</a:t>
              </a:r>
              <a:endParaRPr lang="zh-CN" altLang="en-US" sz="2800" dirty="0">
                <a:solidFill>
                  <a:srgbClr val="044875"/>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box(in)">
                                      <p:cBhvr>
                                        <p:cTn id="13" dur="2000"/>
                                        <p:tgtEl>
                                          <p:spTgt spid="94"/>
                                        </p:tgtEl>
                                      </p:cBhvr>
                                    </p:animEffect>
                                  </p:childTnLst>
                                </p:cTn>
                              </p:par>
                            </p:childTnLst>
                          </p:cTn>
                        </p:par>
                        <p:par>
                          <p:cTn id="14" fill="hold">
                            <p:stCondLst>
                              <p:cond delay="2000"/>
                            </p:stCondLst>
                            <p:childTnLst>
                              <p:par>
                                <p:cTn id="15" presetID="16" presetClass="entr" presetSubtype="21"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barn(inVertical)">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ox(in)">
                                      <p:cBhvr>
                                        <p:cTn id="38" dur="2000"/>
                                        <p:tgtEl>
                                          <p:spTgt spid="22"/>
                                        </p:tgtEl>
                                      </p:cBhvr>
                                    </p:animEffect>
                                  </p:childTnLst>
                                </p:cTn>
                              </p:par>
                            </p:childTnLst>
                          </p:cTn>
                        </p:par>
                        <p:par>
                          <p:cTn id="39" fill="hold">
                            <p:stCondLst>
                              <p:cond delay="2000"/>
                            </p:stCondLst>
                            <p:childTnLst>
                              <p:par>
                                <p:cTn id="40" presetID="16" presetClass="entr" presetSubtype="21"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P spid="91" grpId="0" bldLvl="0" animBg="1"/>
      <p:bldP spid="6" grpId="0" bldLvl="0" animBg="1"/>
      <p:bldP spid="11" grpId="0" bldLvl="0" animBg="1"/>
      <p:bldP spid="22" grpId="0" bldLvl="0" animBg="1"/>
      <p:bldP spid="23" grpId="0" bldLvl="0" animBg="1"/>
      <p:bldP spid="24" grpId="0" bldLvl="0" animBg="1"/>
      <p:bldP spid="2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635"/>
            <a:ext cx="9605010" cy="2374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9605645" y="254000"/>
            <a:ext cx="2586355" cy="238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圆角矩形 17"/>
          <p:cNvSpPr/>
          <p:nvPr/>
        </p:nvSpPr>
        <p:spPr>
          <a:xfrm>
            <a:off x="796290" y="1770380"/>
            <a:ext cx="10598785" cy="4550410"/>
          </a:xfrm>
          <a:prstGeom prst="roundRect">
            <a:avLst>
              <a:gd name="adj" fmla="val 10990"/>
            </a:avLst>
          </a:prstGeom>
          <a:solidFill>
            <a:schemeClr val="bg1"/>
          </a:solidFill>
          <a:ln>
            <a:solidFill>
              <a:schemeClr val="accent1">
                <a:lumMod val="50000"/>
              </a:schemeClr>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l" defTabSz="1251585">
              <a:lnSpc>
                <a:spcPct val="160000"/>
              </a:lnSpc>
            </a:pPr>
            <a:r>
              <a:rPr lang="en-US" altLang="zh-CN" sz="2400" dirty="0">
                <a:solidFill>
                  <a:schemeClr val="accent2">
                    <a:lumMod val="75000"/>
                  </a:schemeClr>
                </a:solidFill>
                <a:latin typeface="宋体" panose="02010600030101010101" pitchFamily="2" charset="-122"/>
                <a:ea typeface="宋体" panose="02010600030101010101" pitchFamily="2" charset="-122"/>
                <a:cs typeface="楷体" panose="02010609060101010101" charset="-122"/>
              </a:rPr>
              <a:t>     </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辛亥革命及其后来的斗争最后都归于失败，但它给了我们深刻的教训和启示，要彻底改变中国半封建半殖民地社会的性质，实现民族独立、人民解放和国家富强，必须寻找</a:t>
            </a:r>
            <a:r>
              <a:rPr sz="2400" b="1" dirty="0">
                <a:solidFill>
                  <a:schemeClr val="accent1">
                    <a:lumMod val="50000"/>
                  </a:schemeClr>
                </a:solidFill>
                <a:latin typeface="黑体" panose="02010609060101010101" pitchFamily="49" charset="-122"/>
                <a:ea typeface="黑体" panose="02010609060101010101" pitchFamily="49" charset="-122"/>
                <a:cs typeface="楷体" panose="02010609060101010101" charset="-122"/>
              </a:rPr>
              <a:t>新的革命思想、新的革命政党、新的革命力量、新的革命道路、新的革命前途</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俄国十月革命后，马克思主义在中国广泛传播；中国工人阶级的迅速壮大和工人运动的发展，成为新的领导阶级；中国共产党成立后，成为中国革命新的领导核心，从此以后，中国的民主革命进入新的历史阶段——</a:t>
            </a:r>
            <a:r>
              <a:rPr sz="2400" dirty="0" err="1">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新民主主义革命</a:t>
            </a:r>
            <a:r>
              <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rPr>
              <a:t>。</a:t>
            </a:r>
            <a:endParaRPr sz="2400" dirty="0">
              <a:solidFill>
                <a:schemeClr val="accent1">
                  <a:lumMod val="50000"/>
                </a:schemeClr>
              </a:solidFill>
              <a:latin typeface="宋体" panose="02010600030101010101" pitchFamily="2" charset="-122"/>
              <a:ea typeface="宋体" panose="02010600030101010101" pitchFamily="2" charset="-122"/>
              <a:cs typeface="楷体" panose="02010609060101010101" charset="-122"/>
            </a:endParaRPr>
          </a:p>
        </p:txBody>
      </p:sp>
      <p:grpSp>
        <p:nvGrpSpPr>
          <p:cNvPr id="21" name="组合 20"/>
          <p:cNvGrpSpPr/>
          <p:nvPr/>
        </p:nvGrpSpPr>
        <p:grpSpPr>
          <a:xfrm>
            <a:off x="5286375" y="607060"/>
            <a:ext cx="1936115" cy="919301"/>
            <a:chOff x="3152668" y="1220489"/>
            <a:chExt cx="4325789" cy="1055437"/>
          </a:xfrm>
        </p:grpSpPr>
        <p:sp>
          <p:nvSpPr>
            <p:cNvPr id="42" name="六边形 41"/>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3" name="六边形 42"/>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49" name="TextBox 88"/>
            <p:cNvSpPr txBox="1"/>
            <p:nvPr/>
          </p:nvSpPr>
          <p:spPr>
            <a:xfrm>
              <a:off x="4093304" y="1401289"/>
              <a:ext cx="3073027" cy="635719"/>
            </a:xfrm>
            <a:prstGeom prst="rect">
              <a:avLst/>
            </a:prstGeom>
            <a:noFill/>
          </p:spPr>
          <p:txBody>
            <a:bodyPr wrap="square" lIns="0" tIns="0" rIns="0" bIns="0" rtlCol="0">
              <a:spAutoFit/>
            </a:bodyPr>
            <a:lstStyle/>
            <a:p>
              <a:r>
                <a:rPr lang="zh-CN" altLang="en-US" sz="3600" b="1" dirty="0">
                  <a:solidFill>
                    <a:schemeClr val="accent1">
                      <a:lumMod val="50000"/>
                    </a:schemeClr>
                  </a:solidFill>
                  <a:latin typeface="黑体" panose="02010609060101010101" pitchFamily="49" charset="-122"/>
                  <a:ea typeface="黑体" panose="02010609060101010101" pitchFamily="49" charset="-122"/>
                </a:rPr>
                <a:t>小结</a:t>
              </a:r>
              <a:endParaRPr lang="zh-CN" altLang="en-US" sz="3600" b="1" dirty="0">
                <a:solidFill>
                  <a:schemeClr val="accent1">
                    <a:lumMod val="50000"/>
                  </a:schemeClr>
                </a:solidFill>
                <a:latin typeface="黑体" panose="02010609060101010101" pitchFamily="49" charset="-122"/>
                <a:ea typeface="黑体" panose="02010609060101010101" pitchFamily="49" charset="-122"/>
              </a:endParaRPr>
            </a:p>
          </p:txBody>
        </p:sp>
      </p:gr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par>
                                <p:cTn id="8" presetID="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8"/>
          <p:cNvSpPr txBox="1">
            <a:spLocks noChangeArrowheads="1"/>
          </p:cNvSpPr>
          <p:nvPr/>
        </p:nvSpPr>
        <p:spPr bwMode="gray">
          <a:xfrm>
            <a:off x="4770691" y="1187910"/>
            <a:ext cx="21122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rgbClr val="FF0000"/>
                </a:solidFill>
                <a:latin typeface="黑体" panose="02010609060101010101" pitchFamily="49" charset="-122"/>
                <a:ea typeface="黑体" panose="02010609060101010101" pitchFamily="49" charset="-122"/>
              </a:rPr>
              <a:t>思考空间</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10" name="TextBox 210"/>
          <p:cNvSpPr txBox="1"/>
          <p:nvPr/>
        </p:nvSpPr>
        <p:spPr>
          <a:xfrm>
            <a:off x="1191491" y="2159098"/>
            <a:ext cx="9753600" cy="398507"/>
          </a:xfrm>
          <a:prstGeom prst="rect">
            <a:avLst/>
          </a:prstGeom>
          <a:noFill/>
        </p:spPr>
        <p:txBody>
          <a:bodyPr wrap="square" lIns="0" tIns="0" rtlCol="0" anchor="t">
            <a:spAutoFit/>
          </a:bodyPr>
          <a:lstStyle/>
          <a:p>
            <a:pPr lvl="0" algn="just" defTabSz="457200">
              <a:lnSpc>
                <a:spcPct val="120000"/>
              </a:lnSpc>
              <a:spcBef>
                <a:spcPts val="1400"/>
              </a:spcBef>
              <a:defRPr/>
            </a:pPr>
            <a:r>
              <a:rPr lang="zh-CN" altLang="en-US" sz="2200" dirty="0" smtClean="0">
                <a:latin typeface="黑体" panose="02010609060101010101" pitchFamily="49" charset="-122"/>
                <a:ea typeface="黑体" panose="02010609060101010101" pitchFamily="49" charset="-122"/>
                <a:cs typeface="+mn-ea"/>
                <a:sym typeface="+mn-lt"/>
              </a:rPr>
              <a:t>    </a:t>
            </a:r>
            <a:r>
              <a:rPr lang="en-US" altLang="zh-CN" sz="2200" dirty="0" smtClean="0">
                <a:latin typeface="黑体" panose="02010609060101010101" pitchFamily="49" charset="-122"/>
                <a:ea typeface="黑体" panose="02010609060101010101" pitchFamily="49" charset="-122"/>
                <a:cs typeface="+mn-ea"/>
                <a:sym typeface="+mn-lt"/>
              </a:rPr>
              <a:t>1</a:t>
            </a:r>
            <a:r>
              <a:rPr lang="zh-CN" altLang="en-US" sz="2200" dirty="0" smtClean="0">
                <a:latin typeface="黑体" panose="02010609060101010101" pitchFamily="49" charset="-122"/>
                <a:ea typeface="黑体" panose="02010609060101010101" pitchFamily="49" charset="-122"/>
                <a:cs typeface="+mn-ea"/>
                <a:sym typeface="+mn-lt"/>
              </a:rPr>
              <a:t>、革命派</a:t>
            </a:r>
            <a:r>
              <a:rPr lang="zh-CN" altLang="en-US" sz="2200" dirty="0">
                <a:latin typeface="黑体" panose="02010609060101010101" pitchFamily="49" charset="-122"/>
                <a:ea typeface="黑体" panose="02010609060101010101" pitchFamily="49" charset="-122"/>
                <a:cs typeface="+mn-ea"/>
                <a:sym typeface="+mn-lt"/>
              </a:rPr>
              <a:t>和改良派论战中是如何论述革命的必要性、正义性和进步性的？</a:t>
            </a:r>
            <a:endParaRPr lang="zh-CN" altLang="en-US" sz="2200" dirty="0">
              <a:latin typeface="黑体" panose="02010609060101010101" pitchFamily="49" charset="-122"/>
              <a:ea typeface="黑体" panose="02010609060101010101" pitchFamily="49" charset="-122"/>
              <a:cs typeface="+mn-ea"/>
              <a:sym typeface="+mn-lt"/>
            </a:endParaRPr>
          </a:p>
        </p:txBody>
      </p:sp>
      <p:sp>
        <p:nvSpPr>
          <p:cNvPr id="11" name="TextBox 210"/>
          <p:cNvSpPr txBox="1"/>
          <p:nvPr/>
        </p:nvSpPr>
        <p:spPr>
          <a:xfrm>
            <a:off x="1191491" y="2750127"/>
            <a:ext cx="9753600" cy="398507"/>
          </a:xfrm>
          <a:prstGeom prst="rect">
            <a:avLst/>
          </a:prstGeom>
          <a:noFill/>
        </p:spPr>
        <p:txBody>
          <a:bodyPr wrap="square" lIns="0" tIns="0" rtlCol="0" anchor="t">
            <a:spAutoFit/>
          </a:bodyPr>
          <a:lstStyle/>
          <a:p>
            <a:pPr lvl="0" algn="just" defTabSz="457200">
              <a:lnSpc>
                <a:spcPct val="120000"/>
              </a:lnSpc>
              <a:spcBef>
                <a:spcPts val="1400"/>
              </a:spcBef>
              <a:defRPr/>
            </a:pPr>
            <a:r>
              <a:rPr lang="zh-CN" altLang="en-US" sz="2200" dirty="0" smtClean="0">
                <a:solidFill>
                  <a:schemeClr val="accent1">
                    <a:lumMod val="50000"/>
                  </a:schemeClr>
                </a:solidFill>
                <a:latin typeface="+mn-ea"/>
                <a:cs typeface="+mn-ea"/>
                <a:sym typeface="+mn-lt"/>
              </a:rPr>
              <a:t>    </a:t>
            </a:r>
            <a:r>
              <a:rPr lang="en-US" altLang="zh-CN" sz="2200" dirty="0" smtClean="0">
                <a:latin typeface="黑体" panose="02010609060101010101" pitchFamily="49" charset="-122"/>
                <a:ea typeface="黑体" panose="02010609060101010101" pitchFamily="49" charset="-122"/>
                <a:cs typeface="+mn-ea"/>
                <a:sym typeface="+mn-lt"/>
              </a:rPr>
              <a:t>2</a:t>
            </a:r>
            <a:r>
              <a:rPr lang="zh-CN" altLang="en-US" sz="2200" dirty="0" smtClean="0">
                <a:latin typeface="黑体" panose="02010609060101010101" pitchFamily="49" charset="-122"/>
                <a:ea typeface="黑体" panose="02010609060101010101" pitchFamily="49" charset="-122"/>
                <a:cs typeface="+mn-ea"/>
                <a:sym typeface="+mn-lt"/>
              </a:rPr>
              <a:t>、为什么</a:t>
            </a:r>
            <a:r>
              <a:rPr lang="zh-CN" altLang="en-US" sz="2200" dirty="0">
                <a:latin typeface="黑体" panose="02010609060101010101" pitchFamily="49" charset="-122"/>
                <a:ea typeface="黑体" panose="02010609060101010101" pitchFamily="49" charset="-122"/>
                <a:cs typeface="+mn-ea"/>
                <a:sym typeface="+mn-lt"/>
              </a:rPr>
              <a:t>说孙中山领导的辛亥革命引起了近代中国的历史性巨大变化？</a:t>
            </a:r>
            <a:endParaRPr lang="zh-CN" altLang="en-US" sz="2200" dirty="0">
              <a:latin typeface="黑体" panose="02010609060101010101" pitchFamily="49" charset="-122"/>
              <a:ea typeface="黑体" panose="02010609060101010101" pitchFamily="49" charset="-122"/>
              <a:cs typeface="+mn-ea"/>
              <a:sym typeface="+mn-lt"/>
            </a:endParaRPr>
          </a:p>
        </p:txBody>
      </p:sp>
      <p:sp>
        <p:nvSpPr>
          <p:cNvPr id="12" name="TextBox 210"/>
          <p:cNvSpPr txBox="1"/>
          <p:nvPr/>
        </p:nvSpPr>
        <p:spPr>
          <a:xfrm>
            <a:off x="1191491" y="3395081"/>
            <a:ext cx="8354007" cy="398507"/>
          </a:xfrm>
          <a:prstGeom prst="rect">
            <a:avLst/>
          </a:prstGeom>
          <a:noFill/>
        </p:spPr>
        <p:txBody>
          <a:bodyPr wrap="square" lIns="0" tIns="0" rtlCol="0" anchor="t">
            <a:spAutoFit/>
          </a:bodyPr>
          <a:lstStyle/>
          <a:p>
            <a:pPr lvl="0" algn="just" defTabSz="457200">
              <a:lnSpc>
                <a:spcPct val="120000"/>
              </a:lnSpc>
              <a:spcBef>
                <a:spcPts val="1400"/>
              </a:spcBef>
              <a:defRPr/>
            </a:pPr>
            <a:r>
              <a:rPr lang="zh-CN" altLang="en-US" sz="2200" dirty="0" smtClean="0">
                <a:solidFill>
                  <a:schemeClr val="accent1">
                    <a:lumMod val="50000"/>
                  </a:schemeClr>
                </a:solidFill>
                <a:latin typeface="+mn-ea"/>
                <a:cs typeface="+mn-ea"/>
                <a:sym typeface="+mn-lt"/>
              </a:rPr>
              <a:t>    </a:t>
            </a:r>
            <a:r>
              <a:rPr lang="en-US" altLang="zh-CN" sz="2200" dirty="0" smtClean="0">
                <a:latin typeface="黑体" panose="02010609060101010101" pitchFamily="49" charset="-122"/>
                <a:ea typeface="黑体" panose="02010609060101010101" pitchFamily="49" charset="-122"/>
                <a:cs typeface="+mn-ea"/>
                <a:sym typeface="+mn-lt"/>
              </a:rPr>
              <a:t>3</a:t>
            </a:r>
            <a:r>
              <a:rPr lang="zh-CN" altLang="en-US" sz="2200" dirty="0" smtClean="0">
                <a:latin typeface="黑体" panose="02010609060101010101" pitchFamily="49" charset="-122"/>
                <a:ea typeface="黑体" panose="02010609060101010101" pitchFamily="49" charset="-122"/>
                <a:cs typeface="+mn-ea"/>
                <a:sym typeface="+mn-lt"/>
              </a:rPr>
              <a:t>、辛亥革命</a:t>
            </a:r>
            <a:r>
              <a:rPr lang="zh-CN" altLang="en-US" sz="2200" dirty="0">
                <a:latin typeface="黑体" panose="02010609060101010101" pitchFamily="49" charset="-122"/>
                <a:ea typeface="黑体" panose="02010609060101010101" pitchFamily="49" charset="-122"/>
                <a:cs typeface="+mn-ea"/>
                <a:sym typeface="+mn-lt"/>
              </a:rPr>
              <a:t>为什么会失败？它的失败说明了什么？</a:t>
            </a:r>
            <a:endParaRPr lang="zh-CN" altLang="en-US" sz="2200" dirty="0">
              <a:latin typeface="黑体" panose="02010609060101010101" pitchFamily="49" charset="-122"/>
              <a:ea typeface="黑体" panose="02010609060101010101" pitchFamily="49" charset="-122"/>
              <a:cs typeface="+mn-ea"/>
              <a:sym typeface="+mn-lt"/>
            </a:endParaRPr>
          </a:p>
        </p:txBody>
      </p:sp>
    </p:spTree>
  </p:cSld>
  <p:clrMapOvr>
    <a:masterClrMapping/>
  </p:clrMapOvr>
  <p:transition spd="slow">
    <p:diamon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433877" y="227330"/>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2" name="组合 1"/>
          <p:cNvGrpSpPr/>
          <p:nvPr/>
        </p:nvGrpSpPr>
        <p:grpSpPr>
          <a:xfrm>
            <a:off x="7795078" y="4122607"/>
            <a:ext cx="4264660" cy="2559425"/>
            <a:chOff x="1143000" y="4011295"/>
            <a:chExt cx="4264660" cy="2559425"/>
          </a:xfrm>
        </p:grpSpPr>
        <p:sp>
          <p:nvSpPr>
            <p:cNvPr id="37" name="圆角矩形 36"/>
            <p:cNvSpPr/>
            <p:nvPr/>
          </p:nvSpPr>
          <p:spPr>
            <a:xfrm>
              <a:off x="1143000" y="4011295"/>
              <a:ext cx="4239260" cy="255460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9" name="TextBox 7"/>
            <p:cNvSpPr>
              <a:spLocks noChangeArrowheads="1"/>
            </p:cNvSpPr>
            <p:nvPr/>
          </p:nvSpPr>
          <p:spPr bwMode="auto">
            <a:xfrm>
              <a:off x="1208405" y="4172960"/>
              <a:ext cx="4199255" cy="2397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30000"/>
                </a:lnSpc>
                <a:spcBef>
                  <a:spcPts val="0"/>
                </a:spcBef>
                <a:spcAft>
                  <a:spcPts val="0"/>
                </a:spcAft>
                <a:defRPr/>
              </a:pP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只有</a:t>
              </a: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下层</a:t>
              </a: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不愿照旧生活，</a:t>
              </a: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上层</a:t>
              </a: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也不能照旧生活和统治下去的话，革命才会取得胜利。</a:t>
              </a:r>
              <a:r>
                <a:rPr lang="en-US" altLang="zh-CN" sz="2400" dirty="0">
                  <a:solidFill>
                    <a:schemeClr val="accent1">
                      <a:lumMod val="50000"/>
                    </a:schemeClr>
                  </a:solidFill>
                  <a:latin typeface="宋体" panose="02010600030101010101" pitchFamily="2" charset="-122"/>
                  <a:cs typeface="华文楷体" panose="02010600040101010101" charset="-122"/>
                  <a:sym typeface="+mn-ea"/>
                </a:rPr>
                <a:t>”</a:t>
              </a:r>
              <a:endParaRPr lang="zh-CN" altLang="en-US" sz="2400" b="1" dirty="0">
                <a:solidFill>
                  <a:schemeClr val="accent1">
                    <a:lumMod val="50000"/>
                  </a:schemeClr>
                </a:solidFill>
                <a:latin typeface="宋体" panose="02010600030101010101" pitchFamily="2" charset="-122"/>
                <a:cs typeface="微软雅黑" panose="020B0503020204020204" pitchFamily="34" charset="-122"/>
                <a:sym typeface="+mn-ea"/>
              </a:endParaRPr>
            </a:p>
            <a:p>
              <a:pPr algn="ctr" fontAlgn="auto">
                <a:lnSpc>
                  <a:spcPct val="130000"/>
                </a:lnSpc>
                <a:spcBef>
                  <a:spcPts val="0"/>
                </a:spcBef>
                <a:spcAft>
                  <a:spcPts val="0"/>
                </a:spcAft>
                <a:defRPr/>
              </a:pPr>
              <a:r>
                <a:rPr lang="en-US" altLang="zh-CN" sz="2400" b="1" dirty="0">
                  <a:solidFill>
                    <a:schemeClr val="accent1">
                      <a:lumMod val="50000"/>
                    </a:schemeClr>
                  </a:solidFill>
                  <a:latin typeface="宋体" panose="02010600030101010101" pitchFamily="2" charset="-122"/>
                  <a:cs typeface="微软雅黑" panose="020B0503020204020204" pitchFamily="34" charset="-122"/>
                  <a:sym typeface="+mn-ea"/>
                </a:rPr>
                <a:t>            </a:t>
              </a:r>
              <a:r>
                <a:rPr lang="en-US" altLang="zh-CN" sz="2400" dirty="0">
                  <a:solidFill>
                    <a:schemeClr val="accent1">
                      <a:lumMod val="50000"/>
                    </a:schemeClr>
                  </a:solidFill>
                  <a:latin typeface="宋体" panose="02010600030101010101" pitchFamily="2" charset="-122"/>
                  <a:cs typeface="楷体" panose="02010609060101010101" charset="-122"/>
                  <a:sym typeface="+mn-ea"/>
                </a:rPr>
                <a:t> ——</a:t>
              </a:r>
              <a:r>
                <a:rPr lang="zh-CN" altLang="en-US" sz="2400" dirty="0">
                  <a:solidFill>
                    <a:schemeClr val="accent1">
                      <a:lumMod val="50000"/>
                    </a:schemeClr>
                  </a:solidFill>
                  <a:latin typeface="宋体" panose="02010600030101010101" pitchFamily="2" charset="-122"/>
                  <a:cs typeface="楷体" panose="02010609060101010101" charset="-122"/>
                  <a:sym typeface="+mn-ea"/>
                </a:rPr>
                <a:t>【俄】列宁</a:t>
              </a:r>
              <a:endParaRPr lang="zh-CN" altLang="en-US" sz="2000" dirty="0">
                <a:solidFill>
                  <a:schemeClr val="accent1">
                    <a:lumMod val="50000"/>
                  </a:schemeClr>
                </a:solidFill>
                <a:latin typeface="宋体" panose="02010600030101010101" pitchFamily="2" charset="-122"/>
                <a:cs typeface="楷体" panose="02010609060101010101" charset="-122"/>
              </a:endParaRPr>
            </a:p>
          </p:txBody>
        </p:sp>
      </p:grpSp>
      <p:grpSp>
        <p:nvGrpSpPr>
          <p:cNvPr id="3" name="组合 2"/>
          <p:cNvGrpSpPr/>
          <p:nvPr/>
        </p:nvGrpSpPr>
        <p:grpSpPr>
          <a:xfrm>
            <a:off x="4027820" y="1215852"/>
            <a:ext cx="3318489" cy="5137911"/>
            <a:chOff x="8506460" y="1921279"/>
            <a:chExt cx="3681095" cy="4395106"/>
          </a:xfrm>
        </p:grpSpPr>
        <p:sp>
          <p:nvSpPr>
            <p:cNvPr id="5" name="圆角矩形 4"/>
            <p:cNvSpPr/>
            <p:nvPr/>
          </p:nvSpPr>
          <p:spPr>
            <a:xfrm>
              <a:off x="8506460" y="1921279"/>
              <a:ext cx="3681095" cy="431355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2" name="TextBox 7"/>
            <p:cNvSpPr>
              <a:spLocks noChangeArrowheads="1"/>
            </p:cNvSpPr>
            <p:nvPr/>
          </p:nvSpPr>
          <p:spPr bwMode="auto">
            <a:xfrm>
              <a:off x="8652164" y="2438400"/>
              <a:ext cx="3082636" cy="387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auto">
                <a:lnSpc>
                  <a:spcPct val="150000"/>
                </a:lnSpc>
                <a:spcBef>
                  <a:spcPts val="0"/>
                </a:spcBef>
                <a:spcAft>
                  <a:spcPts val="0"/>
                </a:spcAft>
                <a:defRPr/>
              </a:pPr>
              <a:r>
                <a:rPr lang="en-US" sz="2400" dirty="0">
                  <a:solidFill>
                    <a:schemeClr val="accent1">
                      <a:lumMod val="50000"/>
                    </a:schemeClr>
                  </a:solidFill>
                  <a:latin typeface="华文楷体" panose="02010600040101010101" charset="-122"/>
                  <a:ea typeface="华文楷体" panose="02010600040101010101" charset="-122"/>
                  <a:cs typeface="华文楷体" panose="02010600040101010101" charset="-122"/>
                  <a:sym typeface="+mn-ea"/>
                </a:rPr>
                <a:t>      </a:t>
              </a:r>
              <a:r>
                <a:rPr lang="en-US" sz="2400" dirty="0">
                  <a:solidFill>
                    <a:schemeClr val="accent1">
                      <a:lumMod val="50000"/>
                    </a:schemeClr>
                  </a:solidFill>
                  <a:latin typeface="宋体" panose="02010600030101010101" pitchFamily="2" charset="-122"/>
                  <a:cs typeface="华文楷体" panose="02010600040101010101" charset="-122"/>
                  <a:sym typeface="+mn-ea"/>
                </a:rPr>
                <a:t>“</a:t>
              </a:r>
              <a:r>
                <a:rPr sz="2400" dirty="0">
                  <a:solidFill>
                    <a:schemeClr val="accent1">
                      <a:lumMod val="50000"/>
                    </a:schemeClr>
                  </a:solidFill>
                  <a:latin typeface="宋体" panose="02010600030101010101" pitchFamily="2" charset="-122"/>
                  <a:cs typeface="华文楷体" panose="02010600040101010101" charset="-122"/>
                  <a:sym typeface="+mn-ea"/>
                </a:rPr>
                <a:t>（清王朝）整个结构已从根本上彻底地腐朽了，难道有人只要用几根小柱子斜撑住外墙就能够使那座房屋免于倾倒吗？ </a:t>
              </a:r>
              <a:r>
                <a:rPr lang="en-US" sz="2400" dirty="0">
                  <a:solidFill>
                    <a:schemeClr val="accent1">
                      <a:lumMod val="50000"/>
                    </a:schemeClr>
                  </a:solidFill>
                  <a:latin typeface="宋体" panose="02010600030101010101" pitchFamily="2" charset="-122"/>
                  <a:cs typeface="华文楷体" panose="02010600040101010101" charset="-122"/>
                  <a:sym typeface="+mn-ea"/>
                </a:rPr>
                <a:t>”</a:t>
              </a:r>
              <a:r>
                <a:rPr sz="2400" dirty="0">
                  <a:solidFill>
                    <a:schemeClr val="accent1">
                      <a:lumMod val="50000"/>
                    </a:schemeClr>
                  </a:solidFill>
                  <a:latin typeface="宋体" panose="02010600030101010101" pitchFamily="2" charset="-122"/>
                  <a:cs typeface="华文楷体" panose="02010600040101010101" charset="-122"/>
                  <a:sym typeface="+mn-ea"/>
                </a:rPr>
                <a:t> </a:t>
              </a:r>
              <a:endParaRPr sz="2400" dirty="0">
                <a:solidFill>
                  <a:schemeClr val="accent1">
                    <a:lumMod val="50000"/>
                  </a:schemeClr>
                </a:solidFill>
                <a:latin typeface="宋体" panose="02010600030101010101" pitchFamily="2" charset="-122"/>
                <a:cs typeface="华文楷体" panose="02010600040101010101" charset="-122"/>
                <a:sym typeface="+mn-ea"/>
              </a:endParaRPr>
            </a:p>
            <a:p>
              <a:pPr algn="r" fontAlgn="auto">
                <a:lnSpc>
                  <a:spcPct val="150000"/>
                </a:lnSpc>
                <a:spcBef>
                  <a:spcPts val="0"/>
                </a:spcBef>
                <a:spcAft>
                  <a:spcPts val="0"/>
                </a:spcAft>
                <a:defRPr/>
              </a:pPr>
              <a:r>
                <a:rPr lang="en-US" sz="2400" dirty="0">
                  <a:solidFill>
                    <a:schemeClr val="accent1">
                      <a:lumMod val="50000"/>
                    </a:schemeClr>
                  </a:solidFill>
                  <a:latin typeface="宋体" panose="02010600030101010101" pitchFamily="2" charset="-122"/>
                  <a:cs typeface="华文楷体" panose="02010600040101010101" charset="-122"/>
                  <a:sym typeface="+mn-ea"/>
                </a:rPr>
                <a:t>——</a:t>
              </a:r>
              <a:r>
                <a:rPr lang="zh-CN" altLang="en-US" sz="2400" dirty="0">
                  <a:solidFill>
                    <a:schemeClr val="accent1">
                      <a:lumMod val="50000"/>
                    </a:schemeClr>
                  </a:solidFill>
                  <a:latin typeface="宋体" panose="02010600030101010101" pitchFamily="2" charset="-122"/>
                  <a:cs typeface="华文楷体" panose="02010600040101010101" charset="-122"/>
                  <a:sym typeface="+mn-ea"/>
                </a:rPr>
                <a:t>孙中山</a:t>
              </a:r>
              <a:endParaRPr lang="zh-CN" altLang="en-US" sz="2400" dirty="0">
                <a:solidFill>
                  <a:schemeClr val="accent1">
                    <a:lumMod val="50000"/>
                  </a:schemeClr>
                </a:solidFill>
                <a:latin typeface="宋体" panose="02010600030101010101" pitchFamily="2" charset="-122"/>
                <a:cs typeface="华文楷体" panose="02010600040101010101" charset="-122"/>
                <a:sym typeface="+mn-ea"/>
              </a:endParaRPr>
            </a:p>
          </p:txBody>
        </p:sp>
      </p:grpSp>
      <p:pic>
        <p:nvPicPr>
          <p:cNvPr id="18" name="图片 17" descr="列宁"/>
          <p:cNvPicPr>
            <a:picLocks noChangeAspect="1"/>
          </p:cNvPicPr>
          <p:nvPr/>
        </p:nvPicPr>
        <p:blipFill>
          <a:blip r:embed="rId1"/>
          <a:stretch>
            <a:fillRect/>
          </a:stretch>
        </p:blipFill>
        <p:spPr>
          <a:xfrm>
            <a:off x="7773670" y="1170305"/>
            <a:ext cx="3542665" cy="2678776"/>
          </a:xfrm>
          <a:prstGeom prst="rect">
            <a:avLst/>
          </a:prstGeom>
        </p:spPr>
      </p:pic>
      <p:pic>
        <p:nvPicPr>
          <p:cNvPr id="20" name="图片 19" descr="孙中山"/>
          <p:cNvPicPr>
            <a:picLocks noChangeAspect="1"/>
          </p:cNvPicPr>
          <p:nvPr/>
        </p:nvPicPr>
        <p:blipFill>
          <a:blip r:embed="rId2"/>
          <a:stretch>
            <a:fillRect/>
          </a:stretch>
        </p:blipFill>
        <p:spPr>
          <a:xfrm>
            <a:off x="1261210" y="1358265"/>
            <a:ext cx="2130425" cy="3075940"/>
          </a:xfrm>
          <a:prstGeom prst="rect">
            <a:avLst/>
          </a:prstGeom>
        </p:spPr>
      </p:pic>
      <p:sp>
        <p:nvSpPr>
          <p:cNvPr id="6" name="矩形 5"/>
          <p:cNvSpPr/>
          <p:nvPr/>
        </p:nvSpPr>
        <p:spPr>
          <a:xfrm>
            <a:off x="821055" y="4663656"/>
            <a:ext cx="3076343" cy="738664"/>
          </a:xfrm>
          <a:prstGeom prst="rect">
            <a:avLst/>
          </a:prstGeom>
        </p:spPr>
        <p:txBody>
          <a:bodyPr wrap="square">
            <a:spAutoFit/>
          </a:bodyPr>
          <a:lstStyle/>
          <a:p>
            <a:pPr algn="ctr" eaLnBrk="1" hangingPunct="1"/>
            <a:r>
              <a:rPr lang="zh-CN" altLang="en-US" sz="2100" b="1" dirty="0">
                <a:solidFill>
                  <a:srgbClr val="000000"/>
                </a:solidFill>
                <a:latin typeface="楷体" panose="02010609060101010101" charset="-122"/>
                <a:ea typeface="楷体" panose="02010609060101010101" charset="-122"/>
              </a:rPr>
              <a:t>伟大的民主革命先行者孙中山</a:t>
            </a:r>
            <a:endParaRPr lang="zh-CN" altLang="en-US" sz="2100" b="1" dirty="0">
              <a:solidFill>
                <a:srgbClr val="000000"/>
              </a:solidFill>
              <a:latin typeface="楷体" panose="02010609060101010101" charset="-122"/>
              <a:ea typeface="楷体" panose="0201060906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8"/>
          <p:cNvSpPr txBox="1">
            <a:spLocks noChangeArrowheads="1"/>
          </p:cNvSpPr>
          <p:nvPr/>
        </p:nvSpPr>
        <p:spPr bwMode="gray">
          <a:xfrm>
            <a:off x="4791472" y="647582"/>
            <a:ext cx="21122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rgbClr val="FF0000"/>
                </a:solidFill>
                <a:latin typeface="黑体" panose="02010609060101010101" pitchFamily="49" charset="-122"/>
                <a:ea typeface="黑体" panose="02010609060101010101" pitchFamily="49" charset="-122"/>
              </a:rPr>
              <a:t>拓展阅读</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1122217" y="782876"/>
            <a:ext cx="10023765" cy="4401205"/>
          </a:xfrm>
          <a:prstGeom prst="rect">
            <a:avLst/>
          </a:prstGeom>
          <a:noFill/>
        </p:spPr>
        <p:txBody>
          <a:bodyPr wrap="square" rtlCol="0" anchor="t">
            <a:spAutoFit/>
          </a:bodyPr>
          <a:lstStyle/>
          <a:p>
            <a:endParaRPr lang="zh-CN" altLang="en-US" sz="2800" b="1" dirty="0">
              <a:solidFill>
                <a:schemeClr val="accent1">
                  <a:lumMod val="50000"/>
                </a:schemeClr>
              </a:solidFill>
            </a:endParaRPr>
          </a:p>
          <a:p>
            <a:pPr latinLnBrk="0">
              <a:lnSpc>
                <a:spcPct val="150000"/>
              </a:lnSpc>
            </a:pPr>
            <a:r>
              <a:rPr lang="zh-CN" altLang="en-US" sz="2400" dirty="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.孙中山：</a:t>
            </a:r>
            <a:r>
              <a:rPr lang="en-US" altLang="zh-CN" sz="2400" dirty="0" smtClean="0">
                <a:latin typeface="黑体" panose="02010609060101010101" pitchFamily="49" charset="-122"/>
                <a:ea typeface="黑体" panose="02010609060101010101" pitchFamily="49" charset="-122"/>
              </a:rPr>
              <a:t>《&lt;</a:t>
            </a:r>
            <a:r>
              <a:rPr lang="zh-CN" altLang="en-US" sz="2400" dirty="0" smtClean="0">
                <a:latin typeface="黑体" panose="02010609060101010101" pitchFamily="49" charset="-122"/>
                <a:ea typeface="黑体" panose="02010609060101010101" pitchFamily="49" charset="-122"/>
              </a:rPr>
              <a:t>民报</a:t>
            </a:r>
            <a:r>
              <a:rPr lang="en-US" altLang="zh-CN" sz="2400" dirty="0" smtClean="0">
                <a:latin typeface="黑体" panose="02010609060101010101" pitchFamily="49" charset="-122"/>
                <a:ea typeface="黑体" panose="02010609060101010101" pitchFamily="49" charset="-122"/>
              </a:rPr>
              <a:t>&gt;</a:t>
            </a:r>
            <a:r>
              <a:rPr lang="zh-CN" altLang="en-US" sz="2400" dirty="0" smtClean="0">
                <a:latin typeface="黑体" panose="02010609060101010101" pitchFamily="49" charset="-122"/>
                <a:ea typeface="黑体" panose="02010609060101010101" pitchFamily="49" charset="-122"/>
              </a:rPr>
              <a:t>发刊词</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1905</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10</a:t>
            </a:r>
            <a:r>
              <a:rPr lang="zh-CN" altLang="en-US" sz="2400" dirty="0" smtClean="0">
                <a:latin typeface="黑体" panose="02010609060101010101" pitchFamily="49" charset="-122"/>
                <a:ea typeface="黑体" panose="02010609060101010101" pitchFamily="49" charset="-122"/>
              </a:rPr>
              <a:t>月</a:t>
            </a:r>
            <a:r>
              <a:rPr lang="en-US" altLang="zh-CN" sz="2400" dirty="0" smtClean="0">
                <a:latin typeface="黑体" panose="02010609060101010101" pitchFamily="49" charset="-122"/>
                <a:ea typeface="黑体" panose="02010609060101010101" pitchFamily="49" charset="-122"/>
              </a:rPr>
              <a:t>20</a:t>
            </a:r>
            <a:r>
              <a:rPr lang="zh-CN" altLang="en-US" sz="2400" dirty="0" smtClean="0">
                <a:latin typeface="黑体" panose="02010609060101010101" pitchFamily="49" charset="-122"/>
                <a:ea typeface="黑体" panose="02010609060101010101" pitchFamily="49" charset="-122"/>
              </a:rPr>
              <a:t>日）</a:t>
            </a:r>
            <a:endParaRPr lang="en-US" altLang="zh-CN" sz="2400" dirty="0" smtClean="0">
              <a:latin typeface="黑体" panose="02010609060101010101" pitchFamily="49" charset="-122"/>
              <a:ea typeface="黑体" panose="02010609060101010101" pitchFamily="49" charset="-122"/>
            </a:endParaRPr>
          </a:p>
          <a:p>
            <a:pPr latinLnBrk="0">
              <a:lnSpc>
                <a:spcPct val="150000"/>
              </a:lnSpc>
            </a:pPr>
            <a:r>
              <a:rPr lang="zh-CN" altLang="en-US" sz="2400" dirty="0" smtClean="0">
                <a:latin typeface="黑体" panose="02010609060101010101" pitchFamily="49" charset="-122"/>
                <a:ea typeface="黑体" panose="02010609060101010101" pitchFamily="49" charset="-122"/>
              </a:rPr>
              <a:t>2.毛泽东：</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纪念孙中山先生</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1956</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11</a:t>
            </a:r>
            <a:r>
              <a:rPr lang="zh-CN" altLang="en-US" sz="2400" dirty="0" smtClean="0">
                <a:latin typeface="黑体" panose="02010609060101010101" pitchFamily="49" charset="-122"/>
                <a:ea typeface="黑体" panose="02010609060101010101" pitchFamily="49" charset="-122"/>
              </a:rPr>
              <a:t>月</a:t>
            </a:r>
            <a:r>
              <a:rPr lang="en-US" altLang="zh-CN" sz="2400" dirty="0" smtClean="0">
                <a:latin typeface="黑体" panose="02010609060101010101" pitchFamily="49" charset="-122"/>
                <a:ea typeface="黑体" panose="02010609060101010101" pitchFamily="49" charset="-122"/>
              </a:rPr>
              <a:t>12</a:t>
            </a:r>
            <a:r>
              <a:rPr lang="zh-CN" altLang="en-US" sz="2400" dirty="0" smtClean="0">
                <a:latin typeface="黑体" panose="02010609060101010101" pitchFamily="49" charset="-122"/>
                <a:ea typeface="黑体" panose="02010609060101010101" pitchFamily="49" charset="-122"/>
              </a:rPr>
              <a:t>日）</a:t>
            </a:r>
            <a:endParaRPr lang="zh-CN" altLang="en-US" sz="2400" dirty="0">
              <a:latin typeface="黑体" panose="02010609060101010101" pitchFamily="49" charset="-122"/>
              <a:ea typeface="黑体" panose="02010609060101010101" pitchFamily="49" charset="-122"/>
            </a:endParaRPr>
          </a:p>
          <a:p>
            <a:pPr latinLnBrk="0">
              <a:lnSpc>
                <a:spcPct val="150000"/>
              </a:lnSpc>
            </a:pPr>
            <a:r>
              <a:rPr lang="zh-CN" altLang="en-US" sz="2400" dirty="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.列宁：</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中国的民主主义与民粹主义</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1912</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7</a:t>
            </a:r>
            <a:r>
              <a:rPr lang="zh-CN" altLang="en-US" sz="2400" dirty="0" smtClean="0">
                <a:latin typeface="黑体" panose="02010609060101010101" pitchFamily="49" charset="-122"/>
                <a:ea typeface="黑体" panose="02010609060101010101" pitchFamily="49" charset="-122"/>
              </a:rPr>
              <a:t>月）</a:t>
            </a:r>
            <a:endParaRPr lang="en-US" altLang="zh-CN" sz="2400" dirty="0" smtClean="0">
              <a:latin typeface="黑体" panose="02010609060101010101" pitchFamily="49" charset="-122"/>
              <a:ea typeface="黑体" panose="02010609060101010101" pitchFamily="49" charset="-122"/>
            </a:endParaRPr>
          </a:p>
          <a:p>
            <a:pPr latinLnBrk="0">
              <a:lnSpc>
                <a:spcPct val="150000"/>
              </a:lnSpc>
            </a:pP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胡锦涛：</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在纪念辛亥革命</a:t>
            </a:r>
            <a:r>
              <a:rPr lang="en-US" altLang="zh-CN" sz="2400" dirty="0" smtClean="0">
                <a:latin typeface="黑体" panose="02010609060101010101" pitchFamily="49" charset="-122"/>
                <a:ea typeface="黑体" panose="02010609060101010101" pitchFamily="49" charset="-122"/>
              </a:rPr>
              <a:t>100</a:t>
            </a:r>
            <a:r>
              <a:rPr lang="zh-CN" altLang="en-US" sz="2400" dirty="0" smtClean="0">
                <a:latin typeface="黑体" panose="02010609060101010101" pitchFamily="49" charset="-122"/>
                <a:ea typeface="黑体" panose="02010609060101010101" pitchFamily="49" charset="-122"/>
              </a:rPr>
              <a:t>周年大会上的讲话</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2011</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10</a:t>
            </a:r>
            <a:r>
              <a:rPr lang="zh-CN" altLang="en-US" sz="2400" dirty="0" smtClean="0">
                <a:latin typeface="黑体" panose="02010609060101010101" pitchFamily="49" charset="-122"/>
                <a:ea typeface="黑体" panose="02010609060101010101" pitchFamily="49" charset="-122"/>
              </a:rPr>
              <a:t>月</a:t>
            </a:r>
            <a:r>
              <a:rPr lang="en-US" altLang="zh-CN" sz="2400" dirty="0" smtClean="0">
                <a:latin typeface="黑体" panose="02010609060101010101" pitchFamily="49" charset="-122"/>
                <a:ea typeface="黑体" panose="02010609060101010101" pitchFamily="49" charset="-122"/>
              </a:rPr>
              <a:t>9</a:t>
            </a:r>
            <a:r>
              <a:rPr lang="zh-CN" altLang="en-US" sz="2400" dirty="0" smtClean="0">
                <a:latin typeface="黑体" panose="02010609060101010101" pitchFamily="49" charset="-122"/>
                <a:ea typeface="黑体" panose="02010609060101010101" pitchFamily="49" charset="-122"/>
              </a:rPr>
              <a:t>日），人民出版社，</a:t>
            </a:r>
            <a:r>
              <a:rPr lang="en-US" altLang="zh-CN" sz="2400" dirty="0" smtClean="0">
                <a:latin typeface="黑体" panose="02010609060101010101" pitchFamily="49" charset="-122"/>
                <a:ea typeface="黑体" panose="02010609060101010101" pitchFamily="49" charset="-122"/>
              </a:rPr>
              <a:t>2011</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10</a:t>
            </a:r>
            <a:r>
              <a:rPr lang="zh-CN" altLang="en-US" sz="2400" dirty="0" smtClean="0">
                <a:latin typeface="黑体" panose="02010609060101010101" pitchFamily="49" charset="-122"/>
                <a:ea typeface="黑体" panose="02010609060101010101" pitchFamily="49" charset="-122"/>
              </a:rPr>
              <a:t>月</a:t>
            </a:r>
            <a:endParaRPr lang="en-US" altLang="zh-CN" sz="2400" dirty="0" smtClean="0">
              <a:latin typeface="黑体" panose="02010609060101010101" pitchFamily="49" charset="-122"/>
              <a:ea typeface="黑体" panose="02010609060101010101" pitchFamily="49" charset="-122"/>
            </a:endParaRPr>
          </a:p>
          <a:p>
            <a:pPr latinLnBrk="0">
              <a:lnSpc>
                <a:spcPct val="150000"/>
              </a:lnSpc>
            </a:pPr>
            <a:r>
              <a:rPr lang="en-US" altLang="zh-CN" sz="2400" dirty="0" smtClean="0">
                <a:latin typeface="黑体" panose="02010609060101010101" pitchFamily="49" charset="-122"/>
                <a:ea typeface="黑体" panose="02010609060101010101" pitchFamily="49" charset="-122"/>
              </a:rPr>
              <a:t>5.</a:t>
            </a:r>
            <a:r>
              <a:rPr lang="zh-CN" altLang="en-US" sz="2400" dirty="0" smtClean="0">
                <a:latin typeface="黑体" panose="02010609060101010101" pitchFamily="49" charset="-122"/>
                <a:ea typeface="黑体" panose="02010609060101010101" pitchFamily="49" charset="-122"/>
              </a:rPr>
              <a:t>（法）托克维尔：</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旧制度与大革命</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，冯棠译，商务印书馆，（</a:t>
            </a:r>
            <a:r>
              <a:rPr lang="en-US" altLang="zh-CN" sz="2400" dirty="0" smtClean="0">
                <a:latin typeface="黑体" panose="02010609060101010101" pitchFamily="49" charset="-122"/>
                <a:ea typeface="黑体" panose="02010609060101010101" pitchFamily="49" charset="-122"/>
              </a:rPr>
              <a:t>1992</a:t>
            </a:r>
            <a:r>
              <a:rPr lang="zh-CN" altLang="en-US" sz="2400" dirty="0" smtClean="0">
                <a:latin typeface="黑体" panose="02010609060101010101" pitchFamily="49" charset="-122"/>
                <a:ea typeface="黑体" panose="02010609060101010101" pitchFamily="49" charset="-122"/>
              </a:rPr>
              <a:t>年</a:t>
            </a:r>
            <a:r>
              <a:rPr lang="en-US" altLang="zh-CN" sz="2400" dirty="0" smtClean="0">
                <a:latin typeface="黑体" panose="02010609060101010101" pitchFamily="49" charset="-122"/>
                <a:ea typeface="黑体" panose="02010609060101010101" pitchFamily="49" charset="-122"/>
              </a:rPr>
              <a:t>9</a:t>
            </a:r>
            <a:r>
              <a:rPr lang="zh-CN" altLang="en-US" sz="2400" dirty="0" smtClean="0">
                <a:latin typeface="黑体" panose="02010609060101010101" pitchFamily="49" charset="-122"/>
                <a:ea typeface="黑体" panose="02010609060101010101" pitchFamily="49" charset="-122"/>
              </a:rPr>
              <a:t>月）</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spd="slow">
    <p:diamon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992314" y="2528889"/>
            <a:ext cx="8170863" cy="1938992"/>
          </a:xfrm>
          <a:prstGeom prst="rect">
            <a:avLst/>
          </a:prstGeom>
          <a:noFill/>
        </p:spPr>
        <p:txBody>
          <a:bodyPr>
            <a:spAutoFit/>
          </a:bodyPr>
          <a:lstStyle/>
          <a:p>
            <a:pPr algn="ctr" eaLnBrk="1" fontAlgn="auto" hangingPunct="1">
              <a:spcBef>
                <a:spcPts val="0"/>
              </a:spcBef>
              <a:spcAft>
                <a:spcPts val="0"/>
              </a:spcAft>
              <a:defRPr/>
            </a:pPr>
            <a:r>
              <a:rPr lang="zh-CN" altLang="en-US" sz="6000" b="1" spc="286" dirty="0" smtClean="0">
                <a:solidFill>
                  <a:schemeClr val="accent6">
                    <a:lumMod val="75000"/>
                  </a:schemeClr>
                </a:solidFill>
                <a:latin typeface="黑体" panose="02010609060101010101" pitchFamily="49" charset="-122"/>
                <a:ea typeface="黑体" panose="02010609060101010101" pitchFamily="49" charset="-122"/>
              </a:rPr>
              <a:t>谢谢</a:t>
            </a:r>
            <a:endParaRPr lang="en-US" altLang="zh-CN" sz="6000" b="1" spc="286" dirty="0" smtClean="0">
              <a:solidFill>
                <a:schemeClr val="accent6">
                  <a:lumMod val="75000"/>
                </a:schemeClr>
              </a:solidFill>
              <a:latin typeface="黑体" panose="02010609060101010101" pitchFamily="49" charset="-122"/>
              <a:ea typeface="黑体" panose="02010609060101010101" pitchFamily="49" charset="-122"/>
            </a:endParaRPr>
          </a:p>
          <a:p>
            <a:pPr algn="ctr" eaLnBrk="1" fontAlgn="auto" hangingPunct="1">
              <a:spcBef>
                <a:spcPts val="0"/>
              </a:spcBef>
              <a:spcAft>
                <a:spcPts val="0"/>
              </a:spcAft>
              <a:defRPr/>
            </a:pPr>
            <a:r>
              <a:rPr lang="zh-CN" altLang="en-US" sz="6000" b="1" spc="286" dirty="0" smtClean="0">
                <a:solidFill>
                  <a:schemeClr val="accent6">
                    <a:lumMod val="75000"/>
                  </a:schemeClr>
                </a:solidFill>
                <a:latin typeface="黑体" panose="02010609060101010101" pitchFamily="49" charset="-122"/>
                <a:ea typeface="黑体" panose="02010609060101010101" pitchFamily="49" charset="-122"/>
              </a:rPr>
              <a:t>大家</a:t>
            </a:r>
            <a:endParaRPr lang="zh-CN" altLang="en-US" sz="6000" b="1" spc="286" dirty="0">
              <a:solidFill>
                <a:schemeClr val="accent6">
                  <a:lumMod val="75000"/>
                </a:schemeClr>
              </a:solidFill>
              <a:latin typeface="黑体" panose="02010609060101010101" pitchFamily="49" charset="-122"/>
              <a:ea typeface="黑体" panose="0201060906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29977" y="201023"/>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471857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640147" cy="5402917"/>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pic>
        <p:nvPicPr>
          <p:cNvPr id="25" name="Picture 3" descr="C:\Users\Administrator\Desktop\辛亥革命\八国联军进入紫禁城.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9053" y="2443312"/>
            <a:ext cx="5014897" cy="35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
          <p:cNvSpPr txBox="1">
            <a:spLocks noChangeArrowheads="1"/>
          </p:cNvSpPr>
          <p:nvPr/>
        </p:nvSpPr>
        <p:spPr bwMode="auto">
          <a:xfrm>
            <a:off x="7267703" y="1054545"/>
            <a:ext cx="4924297"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000000"/>
                </a:solidFill>
                <a:latin typeface="楷体" panose="02010609060101010101" charset="-122"/>
                <a:ea typeface="楷体" panose="02010609060101010101" charset="-122"/>
              </a:rPr>
              <a:t>  </a:t>
            </a:r>
            <a:r>
              <a:rPr lang="en-US" altLang="zh-CN" sz="3000" b="1" dirty="0" smtClean="0">
                <a:solidFill>
                  <a:srgbClr val="000000"/>
                </a:solidFill>
                <a:latin typeface="楷体" panose="02010609060101010101" charset="-122"/>
                <a:ea typeface="楷体" panose="02010609060101010101" charset="-122"/>
              </a:rPr>
              <a:t> </a:t>
            </a:r>
            <a:r>
              <a:rPr lang="en-US" altLang="zh-CN" sz="2200" b="1" dirty="0" smtClean="0">
                <a:solidFill>
                  <a:schemeClr val="accent1">
                    <a:lumMod val="50000"/>
                  </a:schemeClr>
                </a:solidFill>
                <a:latin typeface="+mn-ea"/>
                <a:ea typeface="+mn-ea"/>
              </a:rPr>
              <a:t>20</a:t>
            </a:r>
            <a:r>
              <a:rPr lang="zh-CN" altLang="en-US" sz="2200" b="1" dirty="0">
                <a:solidFill>
                  <a:schemeClr val="accent1">
                    <a:lumMod val="50000"/>
                  </a:schemeClr>
                </a:solidFill>
                <a:latin typeface="+mn-ea"/>
                <a:ea typeface="+mn-ea"/>
              </a:rPr>
              <a:t>世纪初，帝国主义列强对中国的侵略日益扩大</a:t>
            </a:r>
            <a:r>
              <a:rPr lang="zh-CN" altLang="en-US" sz="2200" b="1" dirty="0" smtClean="0">
                <a:solidFill>
                  <a:schemeClr val="accent1">
                    <a:lumMod val="50000"/>
                  </a:schemeClr>
                </a:solidFill>
                <a:latin typeface="+mn-ea"/>
                <a:ea typeface="+mn-ea"/>
              </a:rPr>
              <a:t>。</a:t>
            </a:r>
            <a:r>
              <a:rPr lang="en-US" altLang="zh-CN" sz="2200" b="1" dirty="0">
                <a:solidFill>
                  <a:schemeClr val="accent1">
                    <a:lumMod val="50000"/>
                  </a:schemeClr>
                </a:solidFill>
                <a:latin typeface="+mn-ea"/>
                <a:ea typeface="+mn-ea"/>
              </a:rPr>
              <a:t>《</a:t>
            </a:r>
            <a:r>
              <a:rPr lang="zh-CN" altLang="en-US" sz="2200" b="1" dirty="0">
                <a:solidFill>
                  <a:schemeClr val="accent1">
                    <a:lumMod val="50000"/>
                  </a:schemeClr>
                </a:solidFill>
                <a:latin typeface="+mn-ea"/>
                <a:ea typeface="+mn-ea"/>
              </a:rPr>
              <a:t>辛丑条约</a:t>
            </a:r>
            <a:r>
              <a:rPr lang="en-US" altLang="zh-CN" sz="2200" b="1" dirty="0">
                <a:solidFill>
                  <a:schemeClr val="accent1">
                    <a:lumMod val="50000"/>
                  </a:schemeClr>
                </a:solidFill>
                <a:latin typeface="+mn-ea"/>
                <a:ea typeface="+mn-ea"/>
              </a:rPr>
              <a:t>》</a:t>
            </a:r>
            <a:r>
              <a:rPr lang="zh-CN" altLang="en-US" sz="2200" b="1" dirty="0">
                <a:solidFill>
                  <a:schemeClr val="accent1">
                    <a:lumMod val="50000"/>
                  </a:schemeClr>
                </a:solidFill>
                <a:latin typeface="+mn-ea"/>
                <a:ea typeface="+mn-ea"/>
              </a:rPr>
              <a:t>签订以后，帝国主义列强加强对清政府的政治、军事、经济和文化控制，多方面扩展在华势力。</a:t>
            </a:r>
            <a:endParaRPr lang="zh-CN" altLang="en-US" sz="2200" b="1" dirty="0">
              <a:solidFill>
                <a:schemeClr val="accent1">
                  <a:lumMod val="50000"/>
                </a:schemeClr>
              </a:solidFill>
              <a:latin typeface="+mn-ea"/>
              <a:ea typeface="+mn-ea"/>
            </a:endParaRPr>
          </a:p>
          <a:p>
            <a:pPr eaLnBrk="1" hangingPunct="1"/>
            <a:endParaRPr lang="zh-CN" altLang="en-US" sz="2500" b="1" dirty="0">
              <a:solidFill>
                <a:schemeClr val="accent1">
                  <a:lumMod val="50000"/>
                </a:schemeClr>
              </a:solidFill>
              <a:latin typeface="+mn-ea"/>
              <a:ea typeface="+mn-ea"/>
            </a:endParaRPr>
          </a:p>
        </p:txBody>
      </p:sp>
      <p:sp>
        <p:nvSpPr>
          <p:cNvPr id="28" name="TextBox 1"/>
          <p:cNvSpPr txBox="1">
            <a:spLocks noChangeArrowheads="1"/>
          </p:cNvSpPr>
          <p:nvPr/>
        </p:nvSpPr>
        <p:spPr bwMode="auto">
          <a:xfrm>
            <a:off x="2438399" y="6073457"/>
            <a:ext cx="382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accent1">
                    <a:lumMod val="50000"/>
                  </a:schemeClr>
                </a:solidFill>
                <a:latin typeface="宋体" panose="02010600030101010101" pitchFamily="2" charset="-122"/>
              </a:rPr>
              <a:t>八国联军入侵紫禁城</a:t>
            </a:r>
            <a:endParaRPr lang="zh-CN" altLang="en-US" sz="2000" dirty="0">
              <a:solidFill>
                <a:schemeClr val="accent1">
                  <a:lumMod val="50000"/>
                </a:schemeClr>
              </a:solidFill>
              <a:latin typeface="宋体" panose="02010600030101010101" pitchFamily="2" charset="-122"/>
            </a:endParaRPr>
          </a:p>
        </p:txBody>
      </p:sp>
      <p:sp>
        <p:nvSpPr>
          <p:cNvPr id="3" name="矩形 2"/>
          <p:cNvSpPr/>
          <p:nvPr/>
        </p:nvSpPr>
        <p:spPr>
          <a:xfrm>
            <a:off x="1277861" y="1679212"/>
            <a:ext cx="5135909" cy="446276"/>
          </a:xfrm>
          <a:prstGeom prst="rect">
            <a:avLst/>
          </a:prstGeom>
        </p:spPr>
        <p:txBody>
          <a:bodyPr wrap="square">
            <a:spAutoFit/>
          </a:bodyPr>
          <a:lstStyle/>
          <a:p>
            <a:pPr algn="ctr"/>
            <a:r>
              <a:rPr lang="en-US" altLang="zh-CN" sz="2300" b="1" dirty="0" smtClean="0">
                <a:latin typeface="宋体" panose="02010600030101010101" pitchFamily="2" charset="-122"/>
              </a:rPr>
              <a:t>1</a:t>
            </a:r>
            <a:r>
              <a:rPr lang="zh-CN" altLang="en-US" sz="2300" b="1" dirty="0" smtClean="0">
                <a:latin typeface="宋体" panose="02010600030101010101" pitchFamily="2" charset="-122"/>
              </a:rPr>
              <a:t>、帝国主义</a:t>
            </a:r>
            <a:r>
              <a:rPr lang="zh-CN" altLang="en-US" sz="2300" b="1" dirty="0">
                <a:latin typeface="宋体" panose="02010600030101010101" pitchFamily="2" charset="-122"/>
              </a:rPr>
              <a:t>侵略加剧，民族危机加深</a:t>
            </a:r>
            <a:endParaRPr lang="zh-CN" altLang="en-US" sz="2300" b="1" dirty="0">
              <a:latin typeface="宋体" panose="02010600030101010101" pitchFamily="2" charset="-122"/>
            </a:endParaRPr>
          </a:p>
        </p:txBody>
      </p:sp>
      <p:pic>
        <p:nvPicPr>
          <p:cNvPr id="18" name="Picture 2" descr="C:\Users\Administrator\Desktop\辛亥革命\签订《辛丑条约》.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745" y="3090880"/>
            <a:ext cx="5170198" cy="294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606719" y="6073457"/>
            <a:ext cx="2236510" cy="400110"/>
          </a:xfrm>
          <a:prstGeom prst="rect">
            <a:avLst/>
          </a:prstGeom>
        </p:spPr>
        <p:txBody>
          <a:bodyPr wrap="none">
            <a:spAutoFit/>
          </a:bodyPr>
          <a:lstStyle/>
          <a:p>
            <a:pPr eaLnBrk="1" hangingPunct="1"/>
            <a:r>
              <a:rPr lang="zh-CN" altLang="en-US" sz="2000" dirty="0">
                <a:solidFill>
                  <a:schemeClr val="accent1">
                    <a:lumMod val="50000"/>
                  </a:schemeClr>
                </a:solidFill>
                <a:latin typeface="宋体" panose="02010600030101010101" pitchFamily="2" charset="-122"/>
              </a:rPr>
              <a:t>签订</a:t>
            </a:r>
            <a:r>
              <a:rPr lang="en-US" altLang="zh-CN" sz="2000" dirty="0">
                <a:solidFill>
                  <a:schemeClr val="accent1">
                    <a:lumMod val="50000"/>
                  </a:schemeClr>
                </a:solidFill>
                <a:latin typeface="宋体" panose="02010600030101010101" pitchFamily="2" charset="-122"/>
              </a:rPr>
              <a:t>《</a:t>
            </a:r>
            <a:r>
              <a:rPr lang="zh-CN" altLang="en-US" sz="2000" dirty="0">
                <a:solidFill>
                  <a:schemeClr val="accent1">
                    <a:lumMod val="50000"/>
                  </a:schemeClr>
                </a:solidFill>
                <a:latin typeface="宋体" panose="02010600030101010101" pitchFamily="2" charset="-122"/>
              </a:rPr>
              <a:t>辛丑条约</a:t>
            </a:r>
            <a:r>
              <a:rPr lang="en-US" altLang="zh-CN" sz="2000" dirty="0">
                <a:solidFill>
                  <a:schemeClr val="accent1">
                    <a:lumMod val="50000"/>
                  </a:schemeClr>
                </a:solidFill>
                <a:latin typeface="宋体" panose="02010600030101010101" pitchFamily="2" charset="-122"/>
              </a:rPr>
              <a:t>》</a:t>
            </a:r>
            <a:endParaRPr lang="zh-CN" altLang="en-US" sz="2000" dirty="0">
              <a:solidFill>
                <a:schemeClr val="accent1">
                  <a:lumMod val="50000"/>
                </a:schemeClr>
              </a:solidFill>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2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174845" y="184844"/>
            <a:ext cx="5633374"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2" name="组合 1"/>
          <p:cNvGrpSpPr/>
          <p:nvPr/>
        </p:nvGrpSpPr>
        <p:grpSpPr>
          <a:xfrm>
            <a:off x="3773950" y="2690995"/>
            <a:ext cx="3903288" cy="3524378"/>
            <a:chOff x="4368443" y="2344704"/>
            <a:chExt cx="3903288" cy="3524378"/>
          </a:xfrm>
        </p:grpSpPr>
        <p:grpSp>
          <p:nvGrpSpPr>
            <p:cNvPr id="20" name="组合 3"/>
            <p:cNvGrpSpPr/>
            <p:nvPr/>
          </p:nvGrpSpPr>
          <p:grpSpPr bwMode="auto">
            <a:xfrm>
              <a:off x="4368443" y="2344704"/>
              <a:ext cx="3903288" cy="3524378"/>
              <a:chOff x="3173710" y="847650"/>
              <a:chExt cx="5884041" cy="1721511"/>
            </a:xfrm>
            <a:solidFill>
              <a:schemeClr val="bg1"/>
            </a:solidFill>
          </p:grpSpPr>
          <p:sp>
            <p:nvSpPr>
              <p:cNvPr id="21" name="矩形 20"/>
              <p:cNvSpPr/>
              <p:nvPr/>
            </p:nvSpPr>
            <p:spPr>
              <a:xfrm>
                <a:off x="3173710" y="847650"/>
                <a:ext cx="5712638" cy="1521781"/>
              </a:xfrm>
              <a:prstGeom prst="rect">
                <a:avLst/>
              </a:prstGeom>
              <a:grp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2" name="组合 78"/>
              <p:cNvGrpSpPr/>
              <p:nvPr/>
            </p:nvGrpSpPr>
            <p:grpSpPr bwMode="auto">
              <a:xfrm>
                <a:off x="8561304" y="2113541"/>
                <a:ext cx="496447" cy="455620"/>
                <a:chOff x="7914332" y="2304289"/>
                <a:chExt cx="372828" cy="342167"/>
              </a:xfrm>
              <a:grpFill/>
            </p:grpSpPr>
            <p:sp>
              <p:nvSpPr>
                <p:cNvPr id="40" name="矩形 39"/>
                <p:cNvSpPr/>
                <p:nvPr/>
              </p:nvSpPr>
              <p:spPr>
                <a:xfrm>
                  <a:off x="8029718" y="2387756"/>
                  <a:ext cx="257442" cy="25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7914332" y="2304289"/>
                  <a:ext cx="194219" cy="221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23" name="文本框 22"/>
            <p:cNvSpPr txBox="1"/>
            <p:nvPr/>
          </p:nvSpPr>
          <p:spPr bwMode="auto">
            <a:xfrm>
              <a:off x="4672513" y="2616277"/>
              <a:ext cx="3485515" cy="2651367"/>
            </a:xfrm>
            <a:prstGeom prst="rect">
              <a:avLst/>
            </a:prstGeom>
            <a:noFill/>
          </p:spPr>
          <p:txBody>
            <a:bodyPr wrap="square">
              <a:spAutoFit/>
            </a:bodyPr>
            <a:lstStyle/>
            <a:p>
              <a:pPr algn="l" eaLnBrk="1" fontAlgn="auto" latinLnBrk="0" hangingPunct="1">
                <a:lnSpc>
                  <a:spcPts val="3400"/>
                </a:lnSpc>
                <a:spcBef>
                  <a:spcPts val="0"/>
                </a:spcBef>
                <a:spcAft>
                  <a:spcPts val="0"/>
                </a:spcAft>
                <a:defRPr/>
              </a:pPr>
              <a:r>
                <a:rPr lang="en-US" altLang="zh-CN" sz="2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sz="2400" dirty="0">
                  <a:solidFill>
                    <a:schemeClr val="accent1">
                      <a:lumMod val="50000"/>
                    </a:schemeClr>
                  </a:solidFill>
                  <a:latin typeface="宋体" panose="02010600030101010101" pitchFamily="2" charset="-122"/>
                  <a:cs typeface="微软雅黑" panose="020B0503020204020204" pitchFamily="34" charset="-122"/>
                </a:rPr>
                <a:t>辛亥革命前，外国资本已垄断了中国生铁生产的100％、内外河航运的84·4％和铁路的93·1％以及煤矿的76·3％。</a:t>
              </a:r>
              <a:endParaRPr sz="2400" dirty="0">
                <a:solidFill>
                  <a:schemeClr val="accent1">
                    <a:lumMod val="50000"/>
                  </a:schemeClr>
                </a:solidFill>
                <a:latin typeface="宋体" panose="02010600030101010101" pitchFamily="2" charset="-122"/>
                <a:cs typeface="微软雅黑" panose="020B0503020204020204" pitchFamily="34" charset="-122"/>
              </a:endParaRPr>
            </a:p>
          </p:txBody>
        </p:sp>
      </p:grpSp>
      <p:sp>
        <p:nvSpPr>
          <p:cNvPr id="24" name="任意多边形 151"/>
          <p:cNvSpPr>
            <a:spLocks noChangeArrowheads="1"/>
          </p:cNvSpPr>
          <p:nvPr/>
        </p:nvSpPr>
        <p:spPr bwMode="auto">
          <a:xfrm>
            <a:off x="1605523" y="2690995"/>
            <a:ext cx="1546975" cy="1001376"/>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rgbClr val="044875"/>
          </a:solidFill>
          <a:ln w="6350">
            <a:solidFill>
              <a:schemeClr val="tx2"/>
            </a:solidFill>
            <a:prstDash val="sysDash"/>
            <a:round/>
          </a:ln>
        </p:spPr>
        <p:txBody>
          <a:bodyPr vert="horz" wrap="square" lIns="91440" tIns="45720" rIns="91440" bIns="45720" numCol="1" anchor="t" anchorCtr="0" compatLnSpc="1"/>
          <a:lstStyle/>
          <a:p>
            <a:pPr algn="ctr">
              <a:lnSpc>
                <a:spcPct val="140000"/>
              </a:lnSpc>
            </a:pPr>
            <a:r>
              <a:rPr lang="zh-CN" sz="2000" b="1" dirty="0" smtClean="0">
                <a:solidFill>
                  <a:schemeClr val="bg1"/>
                </a:solidFill>
                <a:latin typeface="宋体" panose="02010600030101010101" pitchFamily="2" charset="-122"/>
                <a:sym typeface="+mn-ea"/>
              </a:rPr>
              <a:t>对华资本输出恶性膨胀</a:t>
            </a:r>
            <a:endParaRPr lang="zh-CN" sz="2000" b="1" dirty="0" smtClean="0">
              <a:solidFill>
                <a:schemeClr val="bg1"/>
              </a:solidFill>
              <a:latin typeface="宋体" panose="02010600030101010101" pitchFamily="2" charset="-122"/>
              <a:sym typeface="+mn-ea"/>
            </a:endParaRPr>
          </a:p>
        </p:txBody>
      </p:sp>
      <p:pic>
        <p:nvPicPr>
          <p:cNvPr id="524296" name="图片 524295" descr="花旗银行"/>
          <p:cNvPicPr>
            <a:picLocks noChangeAspect="1"/>
          </p:cNvPicPr>
          <p:nvPr/>
        </p:nvPicPr>
        <p:blipFill>
          <a:blip r:embed="rId1"/>
          <a:stretch>
            <a:fillRect/>
          </a:stretch>
        </p:blipFill>
        <p:spPr>
          <a:xfrm>
            <a:off x="8279543" y="1767624"/>
            <a:ext cx="3339465" cy="4095115"/>
          </a:xfrm>
          <a:prstGeom prst="rect">
            <a:avLst/>
          </a:prstGeom>
          <a:solidFill>
            <a:srgbClr val="FFCCFF"/>
          </a:solidFill>
          <a:ln w="9525">
            <a:noFill/>
          </a:ln>
        </p:spPr>
      </p:pic>
      <p:sp>
        <p:nvSpPr>
          <p:cNvPr id="25" name="圆角矩形 24"/>
          <p:cNvSpPr/>
          <p:nvPr/>
        </p:nvSpPr>
        <p:spPr>
          <a:xfrm>
            <a:off x="1162685" y="855980"/>
            <a:ext cx="461466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sp>
        <p:nvSpPr>
          <p:cNvPr id="28" name="矩形 27"/>
          <p:cNvSpPr/>
          <p:nvPr/>
        </p:nvSpPr>
        <p:spPr>
          <a:xfrm>
            <a:off x="1451926" y="1744843"/>
            <a:ext cx="5135909" cy="446276"/>
          </a:xfrm>
          <a:prstGeom prst="rect">
            <a:avLst/>
          </a:prstGeom>
        </p:spPr>
        <p:txBody>
          <a:bodyPr wrap="square">
            <a:spAutoFit/>
          </a:bodyPr>
          <a:lstStyle/>
          <a:p>
            <a:pPr algn="ctr"/>
            <a:r>
              <a:rPr lang="en-US" altLang="zh-CN" sz="2300" b="1" dirty="0" smtClean="0">
                <a:latin typeface="宋体" panose="02010600030101010101" pitchFamily="2" charset="-122"/>
              </a:rPr>
              <a:t>1</a:t>
            </a:r>
            <a:r>
              <a:rPr lang="zh-CN" altLang="en-US" sz="2300" b="1" dirty="0" smtClean="0">
                <a:latin typeface="宋体" panose="02010600030101010101" pitchFamily="2" charset="-122"/>
              </a:rPr>
              <a:t>、帝国主义</a:t>
            </a:r>
            <a:r>
              <a:rPr lang="zh-CN" altLang="en-US" sz="2300" b="1" dirty="0">
                <a:latin typeface="宋体" panose="02010600030101010101" pitchFamily="2" charset="-122"/>
              </a:rPr>
              <a:t>侵略加剧，民族危机加深</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6" presetClass="entr" presetSubtype="2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29977" y="201023"/>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5143500"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3" name="组合 2"/>
          <p:cNvGrpSpPr/>
          <p:nvPr/>
        </p:nvGrpSpPr>
        <p:grpSpPr>
          <a:xfrm>
            <a:off x="4547369" y="2364530"/>
            <a:ext cx="3835901" cy="4468437"/>
            <a:chOff x="4547368" y="2188672"/>
            <a:chExt cx="3835901" cy="4468437"/>
          </a:xfrm>
        </p:grpSpPr>
        <p:grpSp>
          <p:nvGrpSpPr>
            <p:cNvPr id="20" name="组合 3"/>
            <p:cNvGrpSpPr/>
            <p:nvPr/>
          </p:nvGrpSpPr>
          <p:grpSpPr bwMode="auto">
            <a:xfrm>
              <a:off x="4547368" y="2188672"/>
              <a:ext cx="3835901" cy="4468437"/>
              <a:chOff x="238407" y="997041"/>
              <a:chExt cx="5791623" cy="1574286"/>
            </a:xfrm>
            <a:solidFill>
              <a:schemeClr val="bg1"/>
            </a:solidFill>
          </p:grpSpPr>
          <p:sp>
            <p:nvSpPr>
              <p:cNvPr id="21" name="矩形 20"/>
              <p:cNvSpPr/>
              <p:nvPr/>
            </p:nvSpPr>
            <p:spPr>
              <a:xfrm>
                <a:off x="238407" y="997041"/>
                <a:ext cx="5712639" cy="1521781"/>
              </a:xfrm>
              <a:prstGeom prst="rect">
                <a:avLst/>
              </a:prstGeom>
              <a:grp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2" name="组合 78"/>
              <p:cNvGrpSpPr/>
              <p:nvPr/>
            </p:nvGrpSpPr>
            <p:grpSpPr bwMode="auto">
              <a:xfrm>
                <a:off x="5624580" y="2191694"/>
                <a:ext cx="405450" cy="379633"/>
                <a:chOff x="5708876" y="2362987"/>
                <a:chExt cx="304490" cy="285102"/>
              </a:xfrm>
              <a:grpFill/>
            </p:grpSpPr>
            <p:sp>
              <p:nvSpPr>
                <p:cNvPr id="40" name="矩形 39"/>
                <p:cNvSpPr/>
                <p:nvPr/>
              </p:nvSpPr>
              <p:spPr>
                <a:xfrm>
                  <a:off x="5755925" y="2389389"/>
                  <a:ext cx="257441" cy="25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5708876" y="2362987"/>
                  <a:ext cx="194219" cy="221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23" name="文本框 22"/>
            <p:cNvSpPr txBox="1"/>
            <p:nvPr/>
          </p:nvSpPr>
          <p:spPr bwMode="auto">
            <a:xfrm>
              <a:off x="4649964" y="2241639"/>
              <a:ext cx="3485515" cy="4324261"/>
            </a:xfrm>
            <a:prstGeom prst="rect">
              <a:avLst/>
            </a:prstGeom>
            <a:noFill/>
          </p:spPr>
          <p:txBody>
            <a:bodyPr wrap="square">
              <a:spAutoFit/>
            </a:bodyPr>
            <a:lstStyle/>
            <a:p>
              <a:pPr algn="l" eaLnBrk="1" fontAlgn="auto" latinLnBrk="0" hangingPunct="1">
                <a:lnSpc>
                  <a:spcPts val="3000"/>
                </a:lnSpc>
                <a:spcBef>
                  <a:spcPts val="0"/>
                </a:spcBef>
                <a:spcAft>
                  <a:spcPts val="0"/>
                </a:spcAft>
                <a:defRPr/>
              </a:pPr>
              <a:r>
                <a:rPr lang="en-US" altLang="zh-CN" sz="2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sz="2000" dirty="0">
                  <a:latin typeface="楷体" panose="02010609060101010101" charset="-122"/>
                  <a:ea typeface="楷体" panose="02010609060101010101" charset="-122"/>
                  <a:cs typeface="楷体" panose="02010609060101010101" charset="-122"/>
                </a:rPr>
                <a:t>“</a:t>
              </a:r>
              <a:r>
                <a:rPr sz="2000" dirty="0">
                  <a:solidFill>
                    <a:srgbClr val="C00000"/>
                  </a:solidFill>
                  <a:latin typeface="楷体" panose="02010609060101010101" charset="-122"/>
                  <a:ea typeface="楷体" panose="02010609060101010101" charset="-122"/>
                  <a:cs typeface="楷体" panose="02010609060101010101" charset="-122"/>
                </a:rPr>
                <a:t>铁路所布，即权力所及</a:t>
              </a:r>
              <a:r>
                <a:rPr sz="2000" dirty="0">
                  <a:latin typeface="楷体" panose="02010609060101010101" charset="-122"/>
                  <a:ea typeface="楷体" panose="02010609060101010101" charset="-122"/>
                  <a:cs typeface="楷体" panose="02010609060101010101" charset="-122"/>
                </a:rPr>
                <a:t>。凡其他之兵权、商权、矿权、交通权，左之右之，存之亡之，操纵于铁路两轨，莫敢谁何。</a:t>
              </a:r>
              <a:r>
                <a:rPr sz="2000" dirty="0">
                  <a:solidFill>
                    <a:schemeClr val="tx1"/>
                  </a:solidFill>
                  <a:latin typeface="楷体" panose="02010609060101010101" charset="-122"/>
                  <a:ea typeface="楷体" panose="02010609060101010101" charset="-122"/>
                  <a:cs typeface="楷体" panose="02010609060101010101" charset="-122"/>
                </a:rPr>
                <a:t>故夫铁道者，</a:t>
              </a:r>
              <a:r>
                <a:rPr sz="2000" dirty="0">
                  <a:solidFill>
                    <a:srgbClr val="C00000"/>
                  </a:solidFill>
                  <a:latin typeface="楷体" panose="02010609060101010101" charset="-122"/>
                  <a:ea typeface="楷体" panose="02010609060101010101" charset="-122"/>
                  <a:cs typeface="楷体" panose="02010609060101010101" charset="-122"/>
                </a:rPr>
                <a:t>犹人之血管机关</a:t>
              </a:r>
              <a:r>
                <a:rPr sz="2000" dirty="0">
                  <a:solidFill>
                    <a:schemeClr val="tx1"/>
                  </a:solidFill>
                  <a:latin typeface="楷体" panose="02010609060101010101" charset="-122"/>
                  <a:ea typeface="楷体" panose="02010609060101010101" charset="-122"/>
                  <a:cs typeface="楷体" panose="02010609060101010101" charset="-122"/>
                </a:rPr>
                <a:t>也，死生存亡系之。</a:t>
              </a:r>
              <a:r>
                <a:rPr sz="2000" dirty="0">
                  <a:solidFill>
                    <a:srgbClr val="C00000"/>
                  </a:solidFill>
                  <a:latin typeface="楷体" panose="02010609060101010101" charset="-122"/>
                  <a:ea typeface="楷体" panose="02010609060101010101" charset="-122"/>
                  <a:cs typeface="楷体" panose="02010609060101010101" charset="-122"/>
                </a:rPr>
                <a:t>有铁路权，即有一切权；有一切权，则凡其地官吏，皆吾颐使之奴，其地人民，皆我俎上之肉”。</a:t>
              </a:r>
              <a:endParaRPr sz="2000" dirty="0">
                <a:solidFill>
                  <a:srgbClr val="C00000"/>
                </a:solidFill>
                <a:latin typeface="楷体" panose="02010609060101010101" charset="-122"/>
                <a:ea typeface="楷体" panose="02010609060101010101" charset="-122"/>
                <a:cs typeface="楷体" panose="02010609060101010101" charset="-122"/>
              </a:endParaRPr>
            </a:p>
            <a:p>
              <a:pPr eaLnBrk="1" fontAlgn="auto" latinLnBrk="0" hangingPunct="1">
                <a:lnSpc>
                  <a:spcPts val="3000"/>
                </a:lnSpc>
                <a:spcBef>
                  <a:spcPts val="0"/>
                </a:spcBef>
                <a:spcAft>
                  <a:spcPts val="0"/>
                </a:spcAft>
                <a:defRPr/>
              </a:pPr>
              <a:r>
                <a:rPr sz="2000" dirty="0">
                  <a:latin typeface="楷体" panose="02010609060101010101" charset="-122"/>
                  <a:ea typeface="楷体" panose="02010609060101010101" charset="-122"/>
                  <a:cs typeface="楷体" panose="02010609060101010101" charset="-122"/>
                </a:rPr>
                <a:t>      </a:t>
              </a:r>
              <a:r>
                <a:rPr sz="2000" dirty="0" smtClean="0">
                  <a:latin typeface="楷体" panose="02010609060101010101" charset="-122"/>
                  <a:ea typeface="楷体" panose="02010609060101010101" charset="-122"/>
                  <a:cs typeface="楷体" panose="02010609060101010101" charset="-122"/>
                </a:rPr>
                <a:t>—</a:t>
              </a:r>
              <a:r>
                <a:rPr lang="zh-CN" sz="2000" dirty="0">
                  <a:latin typeface="楷体" panose="02010609060101010101" charset="-122"/>
                  <a:ea typeface="楷体" panose="02010609060101010101" charset="-122"/>
                  <a:cs typeface="楷体" panose="02010609060101010101" charset="-122"/>
                </a:rPr>
                <a:t>【</a:t>
              </a:r>
              <a:r>
                <a:rPr sz="2000" dirty="0">
                  <a:latin typeface="楷体" panose="02010609060101010101" charset="-122"/>
                  <a:ea typeface="楷体" panose="02010609060101010101" charset="-122"/>
                  <a:cs typeface="楷体" panose="02010609060101010101" charset="-122"/>
                  <a:sym typeface="+mn-ea"/>
                </a:rPr>
                <a:t>日</a:t>
              </a:r>
              <a:r>
                <a:rPr lang="zh-CN" sz="2000" dirty="0">
                  <a:latin typeface="楷体" panose="02010609060101010101" charset="-122"/>
                  <a:ea typeface="楷体" panose="02010609060101010101" charset="-122"/>
                  <a:cs typeface="楷体" panose="02010609060101010101" charset="-122"/>
                </a:rPr>
                <a:t>】</a:t>
              </a:r>
              <a:r>
                <a:rPr sz="2000" dirty="0">
                  <a:latin typeface="楷体" panose="02010609060101010101" charset="-122"/>
                  <a:ea typeface="楷体" panose="02010609060101010101" charset="-122"/>
                  <a:cs typeface="楷体" panose="02010609060101010101" charset="-122"/>
                </a:rPr>
                <a:t>《朝日新闻》</a:t>
              </a:r>
              <a:endParaRPr sz="2000" dirty="0">
                <a:latin typeface="楷体" panose="02010609060101010101" charset="-122"/>
                <a:ea typeface="楷体" panose="02010609060101010101" charset="-122"/>
                <a:cs typeface="楷体" panose="02010609060101010101" charset="-122"/>
              </a:endParaRPr>
            </a:p>
          </p:txBody>
        </p:sp>
      </p:grpSp>
      <p:graphicFrame>
        <p:nvGraphicFramePr>
          <p:cNvPr id="522463" name="表格 522462"/>
          <p:cNvGraphicFramePr/>
          <p:nvPr/>
        </p:nvGraphicFramePr>
        <p:xfrm>
          <a:off x="8587798" y="2417497"/>
          <a:ext cx="3444240" cy="3528695"/>
        </p:xfrm>
        <a:graphic>
          <a:graphicData uri="http://schemas.openxmlformats.org/drawingml/2006/table">
            <a:tbl>
              <a:tblPr/>
              <a:tblGrid>
                <a:gridCol w="1010920"/>
                <a:gridCol w="1520190"/>
                <a:gridCol w="913130"/>
              </a:tblGrid>
              <a:tr h="81280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en-US" altLang="zh-CN" sz="2000" b="1" dirty="0">
                        <a:latin typeface="宋体" panose="02010600030101010101" pitchFamily="2" charset="-122"/>
                        <a:ea typeface="宋体" panose="02010600030101010101" pitchFamily="2" charset="-122"/>
                      </a:endParaRPr>
                    </a:p>
                    <a:p>
                      <a:pPr marL="0" lvl="0" indent="0" algn="ctr">
                        <a:spcBef>
                          <a:spcPct val="0"/>
                        </a:spcBef>
                        <a:buNone/>
                      </a:pPr>
                      <a:r>
                        <a:rPr lang="zh-CN" altLang="en-US" sz="2000" b="1" dirty="0">
                          <a:latin typeface="宋体" panose="02010600030101010101" pitchFamily="2" charset="-122"/>
                          <a:ea typeface="宋体" panose="02010600030101010101" pitchFamily="2" charset="-122"/>
                        </a:rPr>
                        <a:t>国名</a:t>
                      </a:r>
                      <a:endParaRPr lang="zh-CN" altLang="en-US" sz="2000" b="1"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1" dirty="0">
                          <a:latin typeface="宋体" panose="02010600030101010101" pitchFamily="2" charset="-122"/>
                          <a:ea typeface="宋体" panose="02010600030101010101" pitchFamily="2" charset="-122"/>
                        </a:rPr>
                        <a:t>在中国投</a:t>
                      </a:r>
                      <a:endParaRPr lang="zh-CN" altLang="en-US" sz="2000" b="1" dirty="0">
                        <a:latin typeface="宋体" panose="02010600030101010101" pitchFamily="2" charset="-122"/>
                        <a:ea typeface="宋体" panose="02010600030101010101" pitchFamily="2" charset="-122"/>
                      </a:endParaRPr>
                    </a:p>
                    <a:p>
                      <a:pPr marL="0" lvl="0" indent="0" algn="ctr">
                        <a:buNone/>
                      </a:pPr>
                      <a:r>
                        <a:rPr lang="zh-CN" altLang="en-US" sz="2000" b="1" dirty="0">
                          <a:latin typeface="宋体" panose="02010600030101010101" pitchFamily="2" charset="-122"/>
                          <a:ea typeface="宋体" panose="02010600030101010101" pitchFamily="2" charset="-122"/>
                        </a:rPr>
                        <a:t>资的铁路</a:t>
                      </a:r>
                      <a:endParaRPr lang="zh-CN" altLang="en-US" sz="2000" b="1"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en-US" altLang="zh-CN" sz="2000" b="1" dirty="0">
                        <a:latin typeface="宋体" panose="02010600030101010101" pitchFamily="2" charset="-122"/>
                        <a:ea typeface="宋体" panose="02010600030101010101" pitchFamily="2" charset="-122"/>
                      </a:endParaRPr>
                    </a:p>
                    <a:p>
                      <a:pPr marL="0" lvl="0" indent="0" algn="ctr">
                        <a:spcBef>
                          <a:spcPct val="0"/>
                        </a:spcBef>
                        <a:buNone/>
                      </a:pPr>
                      <a:r>
                        <a:rPr lang="zh-CN" altLang="en-US" sz="2000" b="1" dirty="0">
                          <a:latin typeface="宋体" panose="02010600030101010101" pitchFamily="2" charset="-122"/>
                          <a:ea typeface="宋体" panose="02010600030101010101" pitchFamily="2" charset="-122"/>
                        </a:rPr>
                        <a:t>共计</a:t>
                      </a:r>
                      <a:endParaRPr lang="zh-CN" altLang="en-US" sz="2000" b="1"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480695">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英国</a:t>
                      </a:r>
                      <a:endParaRPr lang="zh-CN" altLang="en-US" sz="2000" b="0" dirty="0">
                        <a:latin typeface="宋体" panose="02010600030101010101" pitchFamily="2" charset="-122"/>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 2800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rowSpan="6">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            </a:t>
                      </a:r>
                      <a:endParaRPr lang="en-US" altLang="zh-CN" sz="2000" b="0" dirty="0">
                        <a:latin typeface="宋体" panose="02010600030101010101" pitchFamily="2" charset="-122"/>
                        <a:ea typeface="宋体" panose="02010600030101010101" pitchFamily="2" charset="-122"/>
                        <a:cs typeface="微软雅黑" panose="020B0503020204020204" pitchFamily="34" charset="-122"/>
                      </a:endParaRPr>
                    </a:p>
                    <a:p>
                      <a:pPr marL="0" lvl="0" indent="0" algn="ctr">
                        <a:buNone/>
                      </a:pPr>
                      <a:endParaRPr lang="en-US" altLang="zh-CN" sz="2000" b="0" dirty="0">
                        <a:latin typeface="宋体" panose="02010600030101010101" pitchFamily="2" charset="-122"/>
                        <a:ea typeface="宋体" panose="02010600030101010101" pitchFamily="2" charset="-122"/>
                        <a:cs typeface="微软雅黑" panose="020B0503020204020204" pitchFamily="34" charset="-122"/>
                      </a:endParaRPr>
                    </a:p>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6420</a:t>
                      </a:r>
                      <a:endParaRPr lang="en-US" altLang="zh-CN" sz="2000" b="0" dirty="0">
                        <a:latin typeface="宋体" panose="02010600030101010101" pitchFamily="2" charset="-122"/>
                        <a:ea typeface="宋体" panose="02010600030101010101" pitchFamily="2" charset="-122"/>
                        <a:cs typeface="微软雅黑" panose="020B0503020204020204" pitchFamily="34" charset="-122"/>
                      </a:endParaRPr>
                    </a:p>
                    <a:p>
                      <a:pPr marL="0" lvl="0" indent="0" algn="ctr">
                        <a:buNone/>
                      </a:pP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r>
              <a:tr h="50800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俄国</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1530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42291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德国</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720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459740">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比利时</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 650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422275">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法国</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  420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tcPr>
                </a:tc>
              </a:tr>
              <a:tr h="422275">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b="0" dirty="0">
                          <a:latin typeface="宋体" panose="02010600030101010101" pitchFamily="2" charset="-122"/>
                          <a:ea typeface="宋体" panose="02010600030101010101" pitchFamily="2" charset="-122"/>
                        </a:rPr>
                        <a:t>美国</a:t>
                      </a:r>
                      <a:endParaRPr lang="zh-CN" altLang="en-US" sz="2000" b="0" dirty="0">
                        <a:latin typeface="宋体" panose="02010600030101010101" pitchFamily="2" charset="-122"/>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folHlink"/>
                        </a:buClr>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000" b="0" dirty="0">
                          <a:latin typeface="宋体" panose="02010600030101010101" pitchFamily="2" charset="-122"/>
                          <a:ea typeface="宋体" panose="02010600030101010101" pitchFamily="2" charset="-122"/>
                          <a:cs typeface="微软雅黑" panose="020B0503020204020204" pitchFamily="34" charset="-122"/>
                        </a:rPr>
                        <a:t> 300</a:t>
                      </a:r>
                      <a:r>
                        <a:rPr lang="zh-CN" altLang="en-US" sz="2000" b="0" dirty="0">
                          <a:latin typeface="宋体" panose="02010600030101010101" pitchFamily="2" charset="-122"/>
                          <a:ea typeface="宋体" panose="02010600030101010101" pitchFamily="2" charset="-122"/>
                          <a:cs typeface="微软雅黑" panose="020B0503020204020204" pitchFamily="34" charset="-122"/>
                        </a:rPr>
                        <a:t>英里</a:t>
                      </a:r>
                      <a:endParaRPr lang="zh-CN" altLang="en-US" sz="2000" b="0" dirty="0">
                        <a:latin typeface="宋体" panose="02010600030101010101" pitchFamily="2" charset="-122"/>
                        <a:ea typeface="宋体" panose="02010600030101010101" pitchFamily="2" charset="-122"/>
                        <a:cs typeface="微软雅黑" panose="020B0503020204020204" pitchFamily="34"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r>
            </a:tbl>
          </a:graphicData>
        </a:graphic>
      </p:graphicFrame>
      <p:sp>
        <p:nvSpPr>
          <p:cNvPr id="24" name="任意多边形 151"/>
          <p:cNvSpPr>
            <a:spLocks noChangeArrowheads="1"/>
          </p:cNvSpPr>
          <p:nvPr/>
        </p:nvSpPr>
        <p:spPr bwMode="auto">
          <a:xfrm>
            <a:off x="7371397" y="1599486"/>
            <a:ext cx="2023745" cy="5276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solidFill>
            <a:srgbClr val="044875"/>
          </a:solidFill>
          <a:ln w="6350">
            <a:solidFill>
              <a:schemeClr val="tx2"/>
            </a:solidFill>
            <a:prstDash val="sysDash"/>
            <a:round/>
          </a:ln>
        </p:spPr>
        <p:txBody>
          <a:bodyPr vert="horz" wrap="square" lIns="91440" tIns="45720" rIns="91440" bIns="45720" numCol="1" anchor="t" anchorCtr="0" compatLnSpc="1"/>
          <a:lstStyle/>
          <a:p>
            <a:pPr algn="l">
              <a:lnSpc>
                <a:spcPct val="140000"/>
              </a:lnSpc>
            </a:pPr>
            <a:r>
              <a:rPr lang="zh-CN" sz="2000" b="1" dirty="0" smtClean="0">
                <a:solidFill>
                  <a:schemeClr val="bg1"/>
                </a:solidFill>
                <a:latin typeface="宋体" panose="02010600030101010101" pitchFamily="2" charset="-122"/>
                <a:sym typeface="+mn-ea"/>
              </a:rPr>
              <a:t>争夺铁路修筑权</a:t>
            </a:r>
            <a:endParaRPr lang="zh-CN" sz="2000" b="1" dirty="0" smtClean="0">
              <a:solidFill>
                <a:schemeClr val="bg1"/>
              </a:solidFill>
              <a:latin typeface="宋体" panose="02010600030101010101" pitchFamily="2" charset="-122"/>
              <a:sym typeface="+mn-ea"/>
            </a:endParaRPr>
          </a:p>
        </p:txBody>
      </p:sp>
      <p:grpSp>
        <p:nvGrpSpPr>
          <p:cNvPr id="18478" name="组合 18477"/>
          <p:cNvGrpSpPr/>
          <p:nvPr/>
        </p:nvGrpSpPr>
        <p:grpSpPr>
          <a:xfrm>
            <a:off x="1053649" y="2687723"/>
            <a:ext cx="3168650" cy="3496945"/>
            <a:chOff x="3597" y="2387"/>
            <a:chExt cx="1996" cy="1758"/>
          </a:xfrm>
        </p:grpSpPr>
        <p:pic>
          <p:nvPicPr>
            <p:cNvPr id="18479" name="图片 18478" descr="八国联军侵华路线图"/>
            <p:cNvPicPr>
              <a:picLocks noChangeAspect="1"/>
            </p:cNvPicPr>
            <p:nvPr/>
          </p:nvPicPr>
          <p:blipFill>
            <a:blip r:embed="rId1"/>
            <a:stretch>
              <a:fillRect/>
            </a:stretch>
          </p:blipFill>
          <p:spPr>
            <a:xfrm>
              <a:off x="3597" y="2387"/>
              <a:ext cx="1996" cy="1758"/>
            </a:xfrm>
            <a:prstGeom prst="rect">
              <a:avLst/>
            </a:prstGeom>
            <a:noFill/>
            <a:ln w="9525">
              <a:noFill/>
            </a:ln>
          </p:spPr>
        </p:pic>
        <p:sp>
          <p:nvSpPr>
            <p:cNvPr id="18480" name="文本框 18479"/>
            <p:cNvSpPr txBox="1"/>
            <p:nvPr/>
          </p:nvSpPr>
          <p:spPr>
            <a:xfrm>
              <a:off x="3696" y="3838"/>
              <a:ext cx="1860" cy="200"/>
            </a:xfrm>
            <a:prstGeom prst="rect">
              <a:avLst/>
            </a:prstGeom>
            <a:noFill/>
            <a:ln w="38100">
              <a:noFill/>
            </a:ln>
          </p:spPr>
          <p:txBody>
            <a:bodyPr>
              <a:spAutoFit/>
            </a:bodyPr>
            <a:lstStyle/>
            <a:p>
              <a:pPr>
                <a:spcBef>
                  <a:spcPct val="50000"/>
                </a:spcBef>
                <a:buClr>
                  <a:srgbClr val="FF0000"/>
                </a:buClr>
                <a:buSzPct val="80000"/>
                <a:buBlip>
                  <a:blip r:embed="rId2"/>
                </a:buBlip>
              </a:pPr>
              <a:r>
                <a:rPr lang="en-US" altLang="zh-CN" sz="2000" b="1" dirty="0">
                  <a:effectLst>
                    <a:outerShdw blurRad="38100" dist="38100" dir="2700000">
                      <a:srgbClr val="C0C0C0"/>
                    </a:outerShdw>
                  </a:effectLst>
                  <a:latin typeface="黑体" panose="02010609060101010101" pitchFamily="49" charset="-122"/>
                  <a:ea typeface="黑体" panose="02010609060101010101" pitchFamily="49" charset="-122"/>
                </a:rPr>
                <a:t> </a:t>
              </a:r>
              <a:r>
                <a:rPr lang="zh-CN" altLang="en-US" sz="2000" b="1" dirty="0">
                  <a:effectLst>
                    <a:outerShdw blurRad="38100" dist="38100" dir="2700000">
                      <a:srgbClr val="C0C0C0"/>
                    </a:outerShdw>
                  </a:effectLst>
                  <a:latin typeface="黑体" panose="02010609060101010101" pitchFamily="49" charset="-122"/>
                  <a:ea typeface="黑体" panose="02010609060101010101" pitchFamily="49" charset="-122"/>
                </a:rPr>
                <a:t>八国联军侵华路线图</a:t>
              </a:r>
              <a:endParaRPr lang="zh-CN" altLang="en-US" sz="2000" b="1" dirty="0">
                <a:effectLst>
                  <a:outerShdw blurRad="38100" dist="38100" dir="2700000">
                    <a:srgbClr val="C0C0C0"/>
                  </a:outerShdw>
                </a:effectLst>
                <a:latin typeface="黑体" panose="02010609060101010101" pitchFamily="49" charset="-122"/>
                <a:ea typeface="黑体" panose="02010609060101010101" pitchFamily="49" charset="-122"/>
              </a:endParaRPr>
            </a:p>
          </p:txBody>
        </p:sp>
      </p:grpSp>
      <p:sp>
        <p:nvSpPr>
          <p:cNvPr id="25" name="矩形 24"/>
          <p:cNvSpPr/>
          <p:nvPr/>
        </p:nvSpPr>
        <p:spPr>
          <a:xfrm>
            <a:off x="1451926" y="1744843"/>
            <a:ext cx="5135909" cy="446276"/>
          </a:xfrm>
          <a:prstGeom prst="rect">
            <a:avLst/>
          </a:prstGeom>
        </p:spPr>
        <p:txBody>
          <a:bodyPr wrap="square">
            <a:spAutoFit/>
          </a:bodyPr>
          <a:lstStyle/>
          <a:p>
            <a:pPr algn="ctr"/>
            <a:r>
              <a:rPr lang="en-US" altLang="zh-CN" sz="2300" b="1" dirty="0" smtClean="0">
                <a:latin typeface="宋体" panose="02010600030101010101" pitchFamily="2" charset="-122"/>
              </a:rPr>
              <a:t>1</a:t>
            </a:r>
            <a:r>
              <a:rPr lang="zh-CN" altLang="en-US" sz="2300" b="1" dirty="0" smtClean="0">
                <a:latin typeface="宋体" panose="02010600030101010101" pitchFamily="2" charset="-122"/>
              </a:rPr>
              <a:t>、帝国主义</a:t>
            </a:r>
            <a:r>
              <a:rPr lang="zh-CN" altLang="en-US" sz="2300" b="1" dirty="0">
                <a:latin typeface="宋体" panose="02010600030101010101" pitchFamily="2" charset="-122"/>
              </a:rPr>
              <a:t>侵略加剧，民族危机加深</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2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29977" y="201023"/>
            <a:ext cx="54114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第一节  举起近代民族民主革命的旗帜</a:t>
            </a:r>
            <a:endParaRPr lang="zh-CN" altLang="en-US" sz="2400" b="1" dirty="0">
              <a:solidFill>
                <a:srgbClr val="044875"/>
              </a:solidFill>
              <a:latin typeface="黑体" panose="02010609060101010101" pitchFamily="49" charset="-122"/>
              <a:ea typeface="黑体" panose="02010609060101010101" pitchFamily="49" charset="-122"/>
            </a:endParaRPr>
          </a:p>
        </p:txBody>
      </p:sp>
      <p:sp>
        <p:nvSpPr>
          <p:cNvPr id="10" name="圆角矩形 9"/>
          <p:cNvSpPr/>
          <p:nvPr/>
        </p:nvSpPr>
        <p:spPr>
          <a:xfrm>
            <a:off x="1162685" y="855980"/>
            <a:ext cx="4586951" cy="62865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44875"/>
                </a:solidFill>
                <a:latin typeface="黑体" panose="02010609060101010101" pitchFamily="49" charset="-122"/>
                <a:ea typeface="黑体" panose="02010609060101010101" pitchFamily="49" charset="-122"/>
              </a:rPr>
              <a:t>（一</a:t>
            </a:r>
            <a:r>
              <a:rPr lang="zh-CN" altLang="en-US" sz="2000" b="1" dirty="0" smtClean="0">
                <a:solidFill>
                  <a:srgbClr val="044875"/>
                </a:solidFill>
                <a:latin typeface="黑体" panose="02010609060101010101" pitchFamily="49" charset="-122"/>
                <a:ea typeface="黑体" panose="02010609060101010101" pitchFamily="49" charset="-122"/>
              </a:rPr>
              <a:t>）民族危机加深，社会矛盾激化</a:t>
            </a:r>
            <a:endParaRPr lang="zh-CN" altLang="en-US" sz="20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132205"/>
            <a:ext cx="1886585" cy="543941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358265"/>
            <a:ext cx="615553" cy="5100320"/>
          </a:xfrm>
          <a:prstGeom prst="rect">
            <a:avLst/>
          </a:prstGeom>
          <a:noFill/>
        </p:spPr>
        <p:txBody>
          <a:bodyPr vert="eaVert" wrap="square" rtlCol="0">
            <a:spAutoFit/>
          </a:bodyPr>
          <a:lstStyle/>
          <a:p>
            <a:r>
              <a:rPr lang="zh-CN" altLang="en-US" sz="2800" dirty="0">
                <a:solidFill>
                  <a:srgbClr val="044875"/>
                </a:solidFill>
                <a:latin typeface="黑体" panose="02010609060101010101" pitchFamily="49" charset="-122"/>
                <a:ea typeface="黑体" panose="02010609060101010101" pitchFamily="49" charset="-122"/>
              </a:rPr>
              <a:t>一、辛亥革命爆发的历史条件</a:t>
            </a:r>
            <a:endParaRPr lang="zh-CN" altLang="en-US" sz="2800" dirty="0">
              <a:solidFill>
                <a:srgbClr val="044875"/>
              </a:solidFill>
              <a:latin typeface="黑体" panose="02010609060101010101" pitchFamily="49" charset="-122"/>
              <a:ea typeface="黑体" panose="02010609060101010101" pitchFamily="49" charset="-122"/>
            </a:endParaRPr>
          </a:p>
        </p:txBody>
      </p:sp>
      <p:grpSp>
        <p:nvGrpSpPr>
          <p:cNvPr id="5" name="组合 4"/>
          <p:cNvGrpSpPr/>
          <p:nvPr/>
        </p:nvGrpSpPr>
        <p:grpSpPr>
          <a:xfrm>
            <a:off x="1162685" y="2244060"/>
            <a:ext cx="4464391" cy="4496185"/>
            <a:chOff x="3350655" y="2104043"/>
            <a:chExt cx="4834650" cy="4820833"/>
          </a:xfrm>
        </p:grpSpPr>
        <p:grpSp>
          <p:nvGrpSpPr>
            <p:cNvPr id="25" name="组合 3"/>
            <p:cNvGrpSpPr/>
            <p:nvPr/>
          </p:nvGrpSpPr>
          <p:grpSpPr bwMode="auto">
            <a:xfrm>
              <a:off x="3592764" y="2104043"/>
              <a:ext cx="4592541" cy="4820833"/>
              <a:chOff x="61093" y="1074108"/>
              <a:chExt cx="5747973" cy="1518281"/>
            </a:xfrm>
            <a:solidFill>
              <a:schemeClr val="bg1"/>
            </a:solidFill>
          </p:grpSpPr>
          <p:sp>
            <p:nvSpPr>
              <p:cNvPr id="27" name="矩形 26"/>
              <p:cNvSpPr/>
              <p:nvPr/>
            </p:nvSpPr>
            <p:spPr>
              <a:xfrm>
                <a:off x="61093" y="1074108"/>
                <a:ext cx="5626137" cy="1441830"/>
              </a:xfrm>
              <a:prstGeom prst="rect">
                <a:avLst/>
              </a:prstGeom>
              <a:grp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8" name="组合 78"/>
              <p:cNvGrpSpPr/>
              <p:nvPr/>
            </p:nvGrpSpPr>
            <p:grpSpPr bwMode="auto">
              <a:xfrm>
                <a:off x="5336956" y="2221445"/>
                <a:ext cx="472110" cy="370944"/>
                <a:chOff x="5492854" y="2385324"/>
                <a:chExt cx="354550" cy="278576"/>
              </a:xfrm>
              <a:grpFill/>
            </p:grpSpPr>
            <p:sp>
              <p:nvSpPr>
                <p:cNvPr id="29" name="矩形 28"/>
                <p:cNvSpPr/>
                <p:nvPr/>
              </p:nvSpPr>
              <p:spPr>
                <a:xfrm>
                  <a:off x="5589963" y="2405200"/>
                  <a:ext cx="257441" cy="25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矩形 29"/>
                <p:cNvSpPr/>
                <p:nvPr/>
              </p:nvSpPr>
              <p:spPr>
                <a:xfrm>
                  <a:off x="5492854" y="2385324"/>
                  <a:ext cx="194219" cy="221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3" name="矩形 2"/>
            <p:cNvSpPr/>
            <p:nvPr/>
          </p:nvSpPr>
          <p:spPr>
            <a:xfrm>
              <a:off x="3350655" y="2149819"/>
              <a:ext cx="4737305" cy="4373966"/>
            </a:xfrm>
            <a:prstGeom prst="rect">
              <a:avLst/>
            </a:prstGeom>
          </p:spPr>
          <p:txBody>
            <a:bodyPr wrap="square">
              <a:spAutoFit/>
            </a:bodyPr>
            <a:lstStyle/>
            <a:p>
              <a:pPr algn="ctr" eaLnBrk="1" hangingPunct="1"/>
              <a:r>
                <a:rPr lang="zh-CN" altLang="en-US" sz="2100" dirty="0">
                  <a:solidFill>
                    <a:srgbClr val="000000"/>
                  </a:solidFill>
                  <a:latin typeface="宋体" panose="02010600030101010101" pitchFamily="2" charset="-122"/>
                </a:rPr>
                <a:t>陈天华</a:t>
              </a:r>
              <a:r>
                <a:rPr lang="en-US" altLang="zh-CN" sz="2100" dirty="0">
                  <a:solidFill>
                    <a:srgbClr val="000000"/>
                  </a:solidFill>
                  <a:latin typeface="宋体" panose="02010600030101010101" pitchFamily="2" charset="-122"/>
                </a:rPr>
                <a:t>《</a:t>
              </a:r>
              <a:r>
                <a:rPr lang="zh-CN" altLang="en-US" sz="2100" dirty="0">
                  <a:solidFill>
                    <a:srgbClr val="000000"/>
                  </a:solidFill>
                  <a:latin typeface="宋体" panose="02010600030101010101" pitchFamily="2" charset="-122"/>
                </a:rPr>
                <a:t>猛回头</a:t>
              </a:r>
              <a:r>
                <a:rPr lang="en-US" altLang="zh-CN" sz="2100" dirty="0" smtClean="0">
                  <a:solidFill>
                    <a:srgbClr val="000000"/>
                  </a:solidFill>
                  <a:latin typeface="宋体" panose="02010600030101010101" pitchFamily="2" charset="-122"/>
                </a:rPr>
                <a:t>》</a:t>
              </a:r>
              <a:endParaRPr lang="en-US" altLang="zh-CN" sz="2100" dirty="0" smtClean="0">
                <a:solidFill>
                  <a:srgbClr val="000000"/>
                </a:solidFill>
                <a:latin typeface="宋体" panose="02010600030101010101" pitchFamily="2" charset="-122"/>
              </a:endParaRPr>
            </a:p>
            <a:p>
              <a:pPr algn="ctr" eaLnBrk="1" hangingPunct="1"/>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俄罗斯，自北方，包我三面；</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英吉利，假通商，毒计中藏；</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法兰西，占广州，窥伺黔桂；</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德意志，胶州领，虎视东方；</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新日本，取台湾，再图福建；</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美利坚，也想要，割土分疆。</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这中国，哪一点，还有我份；</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这朝廷，原是个，名存实亡。</a:t>
              </a:r>
              <a:endParaRPr lang="en-US" altLang="zh-CN" sz="2100" dirty="0">
                <a:solidFill>
                  <a:srgbClr val="000000"/>
                </a:solidFill>
                <a:latin typeface="宋体" panose="02010600030101010101" pitchFamily="2" charset="-122"/>
              </a:endParaRPr>
            </a:p>
            <a:p>
              <a:pPr algn="ctr" eaLnBrk="1" hangingPunct="1"/>
              <a:r>
                <a:rPr lang="zh-CN" altLang="zh-CN" sz="2100" dirty="0">
                  <a:solidFill>
                    <a:srgbClr val="000000"/>
                  </a:solidFill>
                  <a:latin typeface="宋体" panose="02010600030101010101" pitchFamily="2" charset="-122"/>
                </a:rPr>
                <a:t>替洋人，做一个，守土官长；</a:t>
              </a:r>
              <a:endParaRPr lang="en-US" altLang="zh-CN" sz="2100" dirty="0">
                <a:solidFill>
                  <a:srgbClr val="000000"/>
                </a:solidFill>
                <a:latin typeface="宋体" panose="02010600030101010101" pitchFamily="2" charset="-122"/>
              </a:endParaRPr>
            </a:p>
            <a:p>
              <a:pPr eaLnBrk="1" hangingPunct="1"/>
              <a:r>
                <a:rPr lang="zh-CN" altLang="en-US" sz="2100" smtClean="0">
                  <a:solidFill>
                    <a:srgbClr val="000000"/>
                  </a:solidFill>
                  <a:latin typeface="宋体" panose="02010600030101010101" pitchFamily="2" charset="-122"/>
                </a:rPr>
                <a:t>   压制</a:t>
              </a:r>
              <a:r>
                <a:rPr lang="zh-CN" altLang="zh-CN" sz="2100" dirty="0" smtClean="0">
                  <a:solidFill>
                    <a:srgbClr val="000000"/>
                  </a:solidFill>
                  <a:latin typeface="宋体" panose="02010600030101010101" pitchFamily="2" charset="-122"/>
                </a:rPr>
                <a:t>我</a:t>
              </a:r>
              <a:r>
                <a:rPr lang="zh-CN" altLang="zh-CN" sz="2100" dirty="0">
                  <a:solidFill>
                    <a:srgbClr val="000000"/>
                  </a:solidFill>
                  <a:latin typeface="宋体" panose="02010600030101010101" pitchFamily="2" charset="-122"/>
                </a:rPr>
                <a:t>，众汉人，拱手</a:t>
              </a:r>
              <a:r>
                <a:rPr lang="zh-CN" altLang="zh-CN" sz="2100">
                  <a:solidFill>
                    <a:srgbClr val="000000"/>
                  </a:solidFill>
                  <a:latin typeface="宋体" panose="02010600030101010101" pitchFamily="2" charset="-122"/>
                </a:rPr>
                <a:t>降</a:t>
              </a:r>
              <a:r>
                <a:rPr lang="zh-CN" altLang="zh-CN" sz="2100" smtClean="0">
                  <a:solidFill>
                    <a:srgbClr val="000000"/>
                  </a:solidFill>
                  <a:latin typeface="宋体" panose="02010600030101010101" pitchFamily="2" charset="-122"/>
                </a:rPr>
                <a:t>洋</a:t>
              </a:r>
              <a:r>
                <a:rPr lang="zh-CN" altLang="en-US" sz="2100" smtClean="0">
                  <a:solidFill>
                    <a:srgbClr val="000000"/>
                  </a:solidFill>
                  <a:latin typeface="宋体" panose="02010600030101010101" pitchFamily="2" charset="-122"/>
                </a:rPr>
                <a:t>。</a:t>
              </a:r>
              <a:endParaRPr lang="zh-CN" altLang="en-US" sz="2100" dirty="0">
                <a:latin typeface="宋体" panose="02010600030101010101" pitchFamily="2" charset="-122"/>
              </a:endParaRPr>
            </a:p>
          </p:txBody>
        </p:sp>
      </p:grpSp>
      <p:pic>
        <p:nvPicPr>
          <p:cNvPr id="31" name="Picture 2" descr="C:\Users\Administrator\Desktop\辛亥革命\列强瓜分中国.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9127" y="2233991"/>
            <a:ext cx="5758408" cy="445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1386252" y="1636172"/>
            <a:ext cx="5135909" cy="446276"/>
          </a:xfrm>
          <a:prstGeom prst="rect">
            <a:avLst/>
          </a:prstGeom>
        </p:spPr>
        <p:txBody>
          <a:bodyPr wrap="square">
            <a:spAutoFit/>
          </a:bodyPr>
          <a:lstStyle/>
          <a:p>
            <a:pPr algn="ctr"/>
            <a:r>
              <a:rPr lang="en-US" altLang="zh-CN" sz="2300" b="1" dirty="0" smtClean="0">
                <a:latin typeface="宋体" panose="02010600030101010101" pitchFamily="2" charset="-122"/>
              </a:rPr>
              <a:t>1</a:t>
            </a:r>
            <a:r>
              <a:rPr lang="zh-CN" altLang="en-US" sz="2300" b="1" dirty="0" smtClean="0">
                <a:latin typeface="宋体" panose="02010600030101010101" pitchFamily="2" charset="-122"/>
              </a:rPr>
              <a:t>、帝国主义</a:t>
            </a:r>
            <a:r>
              <a:rPr lang="zh-CN" altLang="en-US" sz="2300" b="1" dirty="0">
                <a:latin typeface="宋体" panose="02010600030101010101" pitchFamily="2" charset="-122"/>
              </a:rPr>
              <a:t>侵略加剧，民族危机加深</a:t>
            </a:r>
            <a:endParaRPr lang="zh-CN" altLang="en-US" sz="2300" b="1" dirty="0">
              <a:latin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2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KSO_WM_DOC_GUID" val="{23e7671f-ff38-4ad1-9bcc-07c07c114c9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8617</Words>
  <Application>WPS 演示</Application>
  <PresentationFormat>宽屏</PresentationFormat>
  <Paragraphs>1050</Paragraphs>
  <Slides>51</Slides>
  <Notes>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51</vt:i4>
      </vt:variant>
    </vt:vector>
  </HeadingPairs>
  <TitlesOfParts>
    <vt:vector size="69" baseType="lpstr">
      <vt:lpstr>Arial</vt:lpstr>
      <vt:lpstr>宋体</vt:lpstr>
      <vt:lpstr>Wingdings</vt:lpstr>
      <vt:lpstr>Calibri</vt:lpstr>
      <vt:lpstr>Calibri Light</vt:lpstr>
      <vt:lpstr>Calibri</vt:lpstr>
      <vt:lpstr>微软雅黑</vt:lpstr>
      <vt:lpstr>黑体</vt:lpstr>
      <vt:lpstr>华文楷体</vt:lpstr>
      <vt:lpstr>楷体</vt:lpstr>
      <vt:lpstr>Arial Unicode MS</vt:lpstr>
      <vt:lpstr>Arial Black</vt:lpstr>
      <vt:lpstr>Wingdings 2</vt:lpstr>
      <vt:lpstr>等线</vt:lpstr>
      <vt:lpstr>Times New Roman</vt:lpstr>
      <vt:lpstr>楷体_GB2312</vt:lpstr>
      <vt:lpstr>新宋体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蓝色毕业答辩</dc:title>
  <dc:creator>第一PPT</dc:creator>
  <cp:keywords>www.1ppt.com</cp:keywords>
  <cp:lastModifiedBy>wj</cp:lastModifiedBy>
  <cp:revision>216</cp:revision>
  <dcterms:created xsi:type="dcterms:W3CDTF">2015-04-13T12:15:00Z</dcterms:created>
  <dcterms:modified xsi:type="dcterms:W3CDTF">2020-03-10T02:09:17Z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2052-11.1.0.9513</vt:lpwstr>
  </property>
</Properties>
</file>